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77" r:id="rId7"/>
    <p:sldId id="289" r:id="rId8"/>
    <p:sldId id="278" r:id="rId9"/>
    <p:sldId id="291" r:id="rId10"/>
    <p:sldId id="292" r:id="rId11"/>
    <p:sldId id="293" r:id="rId12"/>
    <p:sldId id="294" r:id="rId13"/>
    <p:sldId id="295" r:id="rId14"/>
    <p:sldId id="296" r:id="rId15"/>
    <p:sldId id="288" r:id="rId16"/>
    <p:sldId id="283" r:id="rId17"/>
    <p:sldId id="297" r:id="rId18"/>
    <p:sldId id="286" r:id="rId19"/>
    <p:sldId id="285" r:id="rId20"/>
    <p:sldId id="284" r:id="rId21"/>
    <p:sldId id="282" r:id="rId22"/>
    <p:sldId id="280" r:id="rId23"/>
    <p:sldId id="290" r:id="rId24"/>
    <p:sldId id="281" r:id="rId25"/>
    <p:sldId id="298" r:id="rId26"/>
    <p:sldId id="299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DAB3A-244E-4DD6-8B72-5D382E4A00A1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26B9E-46F4-4553-875B-00BB45553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08207-F510-4D1F-9A90-4BD6E99839E9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58742-D0A0-4EDE-A09C-AB52D0382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89445-6D42-43D5-B8EB-D4AC427372C6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EF3F0-847E-4038-861A-9B89C21A93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C524A-EFB7-4E49-8538-2C78D4B3BB56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98D58-72AC-46C8-A94E-75FD24EF9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B4BE4-DBF8-4021-A44E-1F6223A59B84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44302-FE75-4710-91AE-EF0293DF8F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EB131-E064-493D-B8AD-EFDE751619FD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C049A-D35C-468A-BB3A-ADD17FDBFE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531F8-6C01-47E4-A742-266FC9170634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16F32-3BB6-492A-A6CA-A2290197F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403A2-2CE8-418B-B61A-AA1F09711A42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0148-8034-4B67-83B2-5801A42CC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EAAFC-189E-4EC0-989D-ABEE6AF19417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9101D-06F0-4E63-85CE-F69F721C74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398F-FF58-40E3-A2CD-78836AD76197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A74E-E023-4EB7-9D17-2A7A278490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F83F4-5D04-4757-BDA3-D0C9EF53B0D7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75B48-6908-4B0A-8E23-7D2CDDAF0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4B17C8-95F6-4860-BBFE-1077552DA305}" type="datetimeFigureOut">
              <a:rPr lang="en-US"/>
              <a:pPr>
                <a:defRPr/>
              </a:pPr>
              <a:t>7/7/2010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EDD583-E49F-4C4E-A72E-07AFB6C1AC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Placeholder 6" descr="KS11013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533400"/>
            <a:ext cx="8291513" cy="5513388"/>
          </a:xfrm>
        </p:spPr>
      </p:pic>
      <p:sp>
        <p:nvSpPr>
          <p:cNvPr id="2051" name="Title 7"/>
          <p:cNvSpPr>
            <a:spLocks noGrp="1"/>
          </p:cNvSpPr>
          <p:nvPr>
            <p:ph type="title"/>
          </p:nvPr>
        </p:nvSpPr>
        <p:spPr>
          <a:xfrm>
            <a:off x="533400" y="4876800"/>
            <a:ext cx="5486400" cy="719138"/>
          </a:xfrm>
        </p:spPr>
        <p:txBody>
          <a:bodyPr/>
          <a:lstStyle/>
          <a:p>
            <a:pPr eaLnBrk="1" hangingPunct="1"/>
            <a:r>
              <a:rPr lang="en-US" i="1" smtClean="0"/>
              <a:t> Maintaining a Mirrored Database Tips and Tricks</a:t>
            </a:r>
            <a:br>
              <a:rPr lang="en-US" i="1" smtClean="0"/>
            </a:br>
            <a:r>
              <a:rPr lang="en-US" smtClean="0"/>
              <a:t>  by </a:t>
            </a:r>
            <a:r>
              <a:rPr lang="en-US" i="1" smtClean="0"/>
              <a:t>Paul G. Hiles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8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839200" cy="1295400"/>
          </a:xfrm>
        </p:spPr>
        <p:txBody>
          <a:bodyPr/>
          <a:lstStyle/>
          <a:p>
            <a:pPr eaLnBrk="1" hangingPunct="1"/>
            <a:r>
              <a:rPr lang="en-US" sz="2800" i="1" smtClean="0"/>
              <a:t>Who Am I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52400" y="1524000"/>
            <a:ext cx="8839200" cy="47244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en-US" sz="2000" dirty="0" smtClean="0"/>
              <a:t>. Over 19 years of experience</a:t>
            </a:r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en-US" sz="2000" dirty="0" smtClean="0"/>
              <a:t>. Programmer, System Administrator, Technical Manger and DBA.</a:t>
            </a:r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en-US" sz="2000" dirty="0" smtClean="0"/>
              <a:t>. Have been working with SQL Server since 2000 starting with version 7.0</a:t>
            </a:r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en-US" sz="2000" dirty="0" smtClean="0"/>
              <a:t>. Specializes in performance tuning, troubleshooting and High Availably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8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839200" cy="1295400"/>
          </a:xfrm>
        </p:spPr>
        <p:txBody>
          <a:bodyPr/>
          <a:lstStyle/>
          <a:p>
            <a:pPr eaLnBrk="1" hangingPunct="1"/>
            <a:r>
              <a:rPr lang="en-US" sz="2800" i="1" smtClean="0"/>
              <a:t>Purpose and Objectives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52400" y="1524000"/>
            <a:ext cx="8839200" cy="4724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 Database mirroring is one of a number of High Availability / Disaster Recovery solutions for SQL Server. Database mirroring is performed at the database level so a number of considerations must be made before, during and after a failover.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 </a:t>
            </a:r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en-US" sz="2000" dirty="0" smtClean="0"/>
              <a:t>. Overview of Database Mirroring</a:t>
            </a:r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en-US" sz="2000" dirty="0" smtClean="0"/>
              <a:t>. Mirroring Modes</a:t>
            </a:r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en-US" sz="2000" dirty="0" smtClean="0"/>
              <a:t>. Client Connection</a:t>
            </a:r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en-US" sz="2000" dirty="0" smtClean="0"/>
              <a:t>. Other Tips – Security, Alerts, Jobs</a:t>
            </a:r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endParaRPr lang="en-US" sz="2000" dirty="0" smtClean="0"/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endParaRPr lang="en-US" sz="2000" dirty="0" smtClean="0"/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endParaRPr lang="en-US" sz="2000" dirty="0" smtClean="0"/>
          </a:p>
          <a:p>
            <a:pPr algn="l" eaLnBrk="1" fontAlgn="auto" hangingPunct="1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" pitchFamily="2" charset="2"/>
              <a:buChar char="ü"/>
              <a:defRPr/>
            </a:pPr>
            <a:endParaRPr lang="en-US" sz="2000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 smtClean="0"/>
              <a:t>Session Level: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Intermediate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Database Mirroring Options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High safety with automatic failover (synchronous)</a:t>
            </a:r>
          </a:p>
          <a:p>
            <a:r>
              <a:rPr lang="en-US" smtClean="0"/>
              <a:t>High safety (synchronous)</a:t>
            </a:r>
          </a:p>
          <a:p>
            <a:r>
              <a:rPr lang="en-US" smtClean="0"/>
              <a:t>High performance (asynchronous)</a:t>
            </a:r>
          </a:p>
          <a:p>
            <a:pPr lvl="1"/>
            <a:r>
              <a:rPr lang="en-US" smtClean="0"/>
              <a:t>Possible data lost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High-Safety Mode</a:t>
            </a:r>
          </a:p>
        </p:txBody>
      </p:sp>
      <p:pic>
        <p:nvPicPr>
          <p:cNvPr id="6147" name="Content Placeholder 3" descr="Mirroring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412" y="2703278"/>
            <a:ext cx="5132388" cy="4154722"/>
          </a:xfrm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1828800" y="6411912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/>
              <a:t>Principal DB</a:t>
            </a:r>
            <a:endParaRPr lang="en-US" dirty="0"/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3886200" y="6488668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/>
              <a:t>Mirrored DB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1295400"/>
            <a:ext cx="5257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Transaction received from client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Data written to Principal database and log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Data sent to the Mirrored server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Data written Mirror database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Acknowledgement to Principal database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Committed on Principle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Acknowledgment sent to client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3276600"/>
            <a:ext cx="31290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76400" y="58674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38862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9000" y="45720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00400" y="59436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41148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0" y="58674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High-Performance Mode</a:t>
            </a:r>
          </a:p>
        </p:txBody>
      </p:sp>
      <p:pic>
        <p:nvPicPr>
          <p:cNvPr id="6147" name="Content Placeholder 3" descr="Mirroring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412" y="2703278"/>
            <a:ext cx="5132388" cy="4154722"/>
          </a:xfrm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1828800" y="6411912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/>
              <a:t>Principal DB</a:t>
            </a:r>
            <a:endParaRPr lang="en-US" dirty="0"/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3886200" y="6488668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/>
              <a:t>Mirrored DB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1295400"/>
            <a:ext cx="5257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Transaction received from client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Data written to Principal database and log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Committed on Principle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Acknowledgment sent to client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Data sent to the Mirrored server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Data written Mirror database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3276600"/>
            <a:ext cx="31290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76400" y="58674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38862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00400" y="58674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58674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038600"/>
            <a:ext cx="301686" cy="3693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Database Mirroring Options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High-Safety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High-Performance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Automatic Failover</a:t>
                      </a:r>
                      <a:r>
                        <a:rPr lang="en-US" baseline="0" dirty="0" smtClean="0"/>
                        <a:t> (w/witness)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Performance Impact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 Data Lost</a:t>
                      </a:r>
                      <a:r>
                        <a:rPr lang="en-US" baseline="0" dirty="0" smtClean="0"/>
                        <a:t> on Failover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Mirror Across</a:t>
                      </a:r>
                      <a:r>
                        <a:rPr lang="en-US" baseline="0" dirty="0" smtClean="0"/>
                        <a:t> a WAN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Maybe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Connection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High-Safety Mode and a Witness Server, clients will failover seamlessly.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Connection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High-Safety Mode and a Witness Server, clients will failover seamlessly. (Almost)</a:t>
            </a:r>
          </a:p>
          <a:p>
            <a:pPr lvl="1"/>
            <a:r>
              <a:rPr lang="en-US" dirty="0" smtClean="0"/>
              <a:t>Requires the SQL Native Client</a:t>
            </a:r>
          </a:p>
          <a:p>
            <a:pPr lvl="1"/>
            <a:r>
              <a:rPr lang="en-US" dirty="0" smtClean="0"/>
              <a:t>Specify both the Principal and Mirror Servers</a:t>
            </a:r>
          </a:p>
          <a:p>
            <a:pPr lvl="1"/>
            <a:r>
              <a:rPr lang="en-US" dirty="0" smtClean="0"/>
              <a:t>Application must reconnect when a database disconnect occurs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Connection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 Connection String</a:t>
            </a:r>
          </a:p>
          <a:p>
            <a:pPr lvl="1">
              <a:buNone/>
            </a:pPr>
            <a:r>
              <a:rPr lang="en-US" sz="2400" dirty="0" smtClean="0"/>
              <a:t>"Data Source=</a:t>
            </a:r>
            <a:r>
              <a:rPr lang="en-US" sz="2400" dirty="0" err="1" smtClean="0"/>
              <a:t>ServerA;Failover</a:t>
            </a:r>
            <a:r>
              <a:rPr lang="en-US" sz="2400" dirty="0" smtClean="0"/>
              <a:t> Partner=</a:t>
            </a:r>
            <a:r>
              <a:rPr lang="en-US" sz="2400" dirty="0" err="1" smtClean="0"/>
              <a:t>ServerB;Initial</a:t>
            </a:r>
            <a:r>
              <a:rPr lang="en-US" sz="2400" dirty="0" smtClean="0"/>
              <a:t> Catalog=</a:t>
            </a:r>
            <a:r>
              <a:rPr lang="en-US" sz="2400" dirty="0" err="1" smtClean="0"/>
              <a:t>AdventureWorks</a:t>
            </a:r>
            <a:r>
              <a:rPr lang="en-US" sz="2400" dirty="0" smtClean="0"/>
              <a:t>; “</a:t>
            </a:r>
          </a:p>
          <a:p>
            <a:r>
              <a:rPr lang="en-US" dirty="0" smtClean="0"/>
              <a:t>ODBC Setup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581400"/>
            <a:ext cx="3733800" cy="289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60467"/>
            <a:ext cx="3810000" cy="2945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Connection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r="5400000" sy="-100000" algn="bl" rotWithShape="0"/>
                </a:effectLst>
              </a:rPr>
              <a:t>DEMO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mirroring is at the Database level, what is not duplicate / transfers when a failover occurs?</a:t>
            </a:r>
          </a:p>
          <a:p>
            <a:pPr lvl="1"/>
            <a:r>
              <a:rPr lang="en-US" dirty="0" smtClean="0"/>
              <a:t>Master Database</a:t>
            </a:r>
          </a:p>
          <a:p>
            <a:pPr lvl="2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MSDB Database</a:t>
            </a:r>
          </a:p>
          <a:p>
            <a:pPr lvl="2"/>
            <a:r>
              <a:rPr lang="en-US" dirty="0" smtClean="0"/>
              <a:t>Agent setup (Jobs, Alerts, Maintenance Plans, Operators …)</a:t>
            </a:r>
          </a:p>
          <a:p>
            <a:pPr lvl="2"/>
            <a:r>
              <a:rPr lang="en-US" dirty="0" smtClean="0"/>
              <a:t>Backup setup /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Servers Security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smtClean="0"/>
              <a:t>Windows Authentication</a:t>
            </a:r>
          </a:p>
          <a:p>
            <a:pPr lvl="1"/>
            <a:r>
              <a:rPr lang="en-US" smtClean="0"/>
              <a:t>Logins need setup on both Servers</a:t>
            </a:r>
          </a:p>
          <a:p>
            <a:pPr lvl="1"/>
            <a:r>
              <a:rPr lang="en-US" smtClean="0"/>
              <a:t>Must be a domain account</a:t>
            </a:r>
          </a:p>
          <a:p>
            <a:pPr lvl="1"/>
            <a:r>
              <a:rPr lang="en-US" smtClean="0"/>
              <a:t>Login_id – Match by default</a:t>
            </a:r>
          </a:p>
          <a:p>
            <a:pPr lvl="1"/>
            <a:endParaRPr lang="en-US" smtClean="0"/>
          </a:p>
          <a:p>
            <a:r>
              <a:rPr lang="en-US" smtClean="0"/>
              <a:t>SQL Server Authentication</a:t>
            </a:r>
          </a:p>
          <a:p>
            <a:pPr lvl="1"/>
            <a:r>
              <a:rPr lang="en-US" smtClean="0"/>
              <a:t>Create the Logins on one server</a:t>
            </a:r>
          </a:p>
          <a:p>
            <a:pPr lvl="1"/>
            <a:r>
              <a:rPr lang="en-US" smtClean="0"/>
              <a:t>Copy Logins between servers</a:t>
            </a:r>
            <a:r>
              <a:rPr lang="en-US" sz="2400" smtClean="0"/>
              <a:t> (MS Article ID: 246133)</a:t>
            </a:r>
            <a:endParaRPr lang="en-US" smtClean="0"/>
          </a:p>
          <a:p>
            <a:pPr lvl="1"/>
            <a:r>
              <a:rPr lang="en-US" smtClean="0"/>
              <a:t>Login_id – Will not match unless logins are copied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Servers Security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r="5400000" sy="-100000" algn="bl" rotWithShape="0"/>
                </a:effectLst>
              </a:rPr>
              <a:t>DEMO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Failover Considerations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Connections to the Mirrored (Recovering) Database</a:t>
            </a:r>
          </a:p>
          <a:p>
            <a:pPr lvl="1"/>
            <a:r>
              <a:rPr lang="en-US" dirty="0" smtClean="0"/>
              <a:t>Database inaccessible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Effect</a:t>
            </a:r>
          </a:p>
          <a:p>
            <a:pPr lvl="1"/>
            <a:r>
              <a:rPr lang="en-US" dirty="0" smtClean="0"/>
              <a:t>Alerts / Jobs</a:t>
            </a:r>
          </a:p>
          <a:p>
            <a:pPr lvl="1"/>
            <a:r>
              <a:rPr lang="en-US" dirty="0" smtClean="0"/>
              <a:t>User Connections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Monitoring tools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Servers Setup Considerations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Setup needs to be performed on both Servers</a:t>
            </a:r>
          </a:p>
          <a:p>
            <a:pPr lvl="1"/>
            <a:r>
              <a:rPr lang="en-US" dirty="0" smtClean="0"/>
              <a:t>Jobs</a:t>
            </a:r>
          </a:p>
          <a:p>
            <a:pPr lvl="1"/>
            <a:r>
              <a:rPr lang="en-US" dirty="0" smtClean="0"/>
              <a:t>Alerts</a:t>
            </a:r>
          </a:p>
          <a:p>
            <a:pPr lvl="1"/>
            <a:r>
              <a:rPr lang="en-US" dirty="0" smtClean="0"/>
              <a:t>Operators</a:t>
            </a:r>
          </a:p>
          <a:p>
            <a:pPr lvl="1"/>
            <a:r>
              <a:rPr lang="en-US" dirty="0" smtClean="0"/>
              <a:t>Maintenance Plans</a:t>
            </a:r>
          </a:p>
          <a:p>
            <a:pPr lvl="1"/>
            <a:r>
              <a:rPr lang="en-US" dirty="0" smtClean="0"/>
              <a:t>SQL Mail</a:t>
            </a:r>
          </a:p>
          <a:p>
            <a:pPr lvl="1"/>
            <a:r>
              <a:rPr lang="en-US" dirty="0" smtClean="0"/>
              <a:t>System databases cannot be mirrored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Servers Setup Considerations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Maintenance Plans</a:t>
            </a:r>
          </a:p>
          <a:p>
            <a:pPr lvl="1"/>
            <a:r>
              <a:rPr lang="en-US" smtClean="0"/>
              <a:t>Must be setup on both servers</a:t>
            </a:r>
          </a:p>
          <a:p>
            <a:pPr lvl="1"/>
            <a:r>
              <a:rPr lang="en-US" smtClean="0"/>
              <a:t>Database must be open to create the plans</a:t>
            </a:r>
          </a:p>
          <a:p>
            <a:pPr lvl="1"/>
            <a:endParaRPr lang="en-US" smtClean="0"/>
          </a:p>
          <a:p>
            <a:r>
              <a:rPr lang="en-US" smtClean="0"/>
              <a:t>Recommendation</a:t>
            </a:r>
          </a:p>
          <a:p>
            <a:pPr lvl="1"/>
            <a:r>
              <a:rPr lang="en-US" smtClean="0"/>
              <a:t>Use customer database maintenance via T-SQL scripts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Mirroring State Change Alert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Mirroring State Change Alert</a:t>
            </a:r>
          </a:p>
          <a:p>
            <a:pPr lvl="1"/>
            <a:r>
              <a:rPr lang="en-US" dirty="0" smtClean="0"/>
              <a:t> Triggers a Job</a:t>
            </a:r>
          </a:p>
          <a:p>
            <a:pPr lvl="2"/>
            <a:r>
              <a:rPr lang="en-US" dirty="0" smtClean="0"/>
              <a:t>Disable / Enable Jobs</a:t>
            </a:r>
          </a:p>
          <a:p>
            <a:pPr lvl="2"/>
            <a:r>
              <a:rPr lang="en-US" dirty="0" smtClean="0"/>
              <a:t>Disable / Enable Alerts</a:t>
            </a:r>
          </a:p>
          <a:p>
            <a:pPr lvl="2"/>
            <a:r>
              <a:rPr lang="en-US" dirty="0" smtClean="0"/>
              <a:t>Execute job on both servers</a:t>
            </a:r>
          </a:p>
          <a:p>
            <a:r>
              <a:rPr lang="en-US" dirty="0" smtClean="0"/>
              <a:t>Job / Alert Names</a:t>
            </a:r>
          </a:p>
          <a:p>
            <a:pPr lvl="1"/>
            <a:r>
              <a:rPr lang="en-US" dirty="0" smtClean="0"/>
              <a:t>Contain DB Name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Mirroring State Change Alert</a:t>
            </a:r>
          </a:p>
        </p:txBody>
      </p:sp>
      <p:pic>
        <p:nvPicPr>
          <p:cNvPr id="13315" name="Content Placeholder 3" descr="MirroringAle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1982788"/>
            <a:ext cx="6705600" cy="3762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Mirroring State Change Alert</a:t>
            </a:r>
          </a:p>
        </p:txBody>
      </p:sp>
      <p:sp>
        <p:nvSpPr>
          <p:cNvPr id="14339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/>
              <a:t>DATABASE_MIRRORING_STATE_CHANGE Status:</a:t>
            </a:r>
          </a:p>
          <a:p>
            <a:pPr lvl="1"/>
            <a:r>
              <a:rPr lang="en-US" sz="1600" smtClean="0"/>
              <a:t>0 = Null Notification </a:t>
            </a:r>
          </a:p>
          <a:p>
            <a:pPr lvl="1"/>
            <a:r>
              <a:rPr lang="en-US" sz="1600" smtClean="0"/>
              <a:t>1 = Synchronized Principal with Witness </a:t>
            </a:r>
          </a:p>
          <a:p>
            <a:pPr lvl="1"/>
            <a:r>
              <a:rPr lang="en-US" sz="1600" smtClean="0"/>
              <a:t>2 = Synchronized Principal without Witness </a:t>
            </a:r>
          </a:p>
          <a:p>
            <a:pPr lvl="1"/>
            <a:r>
              <a:rPr lang="en-US" sz="1600" smtClean="0"/>
              <a:t>3 = Synchronized Mirror with Witness </a:t>
            </a:r>
          </a:p>
          <a:p>
            <a:pPr lvl="1"/>
            <a:r>
              <a:rPr lang="en-US" sz="1600" smtClean="0"/>
              <a:t>4 = Synchronized Mirror without Witness </a:t>
            </a:r>
          </a:p>
          <a:p>
            <a:pPr lvl="1"/>
            <a:r>
              <a:rPr lang="en-US" sz="1600" smtClean="0"/>
              <a:t>5 = Connection with Principal Lost </a:t>
            </a:r>
          </a:p>
          <a:p>
            <a:pPr lvl="1"/>
            <a:r>
              <a:rPr lang="en-US" sz="1600" smtClean="0"/>
              <a:t>6 = Connection with Mirror Lost </a:t>
            </a:r>
          </a:p>
          <a:p>
            <a:pPr lvl="1"/>
            <a:r>
              <a:rPr lang="en-US" sz="1600" smtClean="0"/>
              <a:t>7 = Manual Failover </a:t>
            </a:r>
          </a:p>
          <a:p>
            <a:pPr lvl="1"/>
            <a:r>
              <a:rPr lang="en-US" sz="1600" smtClean="0"/>
              <a:t>8 = Automatic Failover </a:t>
            </a:r>
          </a:p>
          <a:p>
            <a:pPr lvl="1"/>
            <a:r>
              <a:rPr lang="en-US" sz="1600" smtClean="0"/>
              <a:t>9 = Mirroring Suspended </a:t>
            </a:r>
          </a:p>
          <a:p>
            <a:pPr lvl="1"/>
            <a:r>
              <a:rPr lang="en-US" sz="1600" smtClean="0"/>
              <a:t>10 = No Quorum </a:t>
            </a:r>
          </a:p>
          <a:p>
            <a:pPr lvl="1"/>
            <a:r>
              <a:rPr lang="en-US" sz="1600" smtClean="0"/>
              <a:t>11 = Synchronizing Mirror </a:t>
            </a:r>
          </a:p>
          <a:p>
            <a:pPr lvl="1"/>
            <a:r>
              <a:rPr lang="en-US" sz="1600" smtClean="0"/>
              <a:t>12 = Principal Running Exposed </a:t>
            </a:r>
          </a:p>
          <a:p>
            <a:pPr lvl="1"/>
            <a:r>
              <a:rPr lang="en-US" sz="1600" smtClean="0"/>
              <a:t>13 = Synchronizing Principal 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Mirroring State Change Alert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570038"/>
            <a:ext cx="8229600" cy="4525962"/>
          </a:xfrm>
        </p:spPr>
        <p:txBody>
          <a:bodyPr/>
          <a:lstStyle/>
          <a:p>
            <a:r>
              <a:rPr lang="en-US" smtClean="0"/>
              <a:t>Namespace</a:t>
            </a:r>
          </a:p>
          <a:p>
            <a:pPr lvl="1"/>
            <a:r>
              <a:rPr lang="en-US" smtClean="0"/>
              <a:t>Default Instance : </a:t>
            </a:r>
            <a:r>
              <a:rPr lang="en-US" sz="2000" smtClean="0"/>
              <a:t>\\.\root\Microsoft\SqlServer\ServerEvents\MSSQLSERVER</a:t>
            </a:r>
            <a:endParaRPr lang="en-US" smtClean="0"/>
          </a:p>
          <a:p>
            <a:pPr lvl="1"/>
            <a:r>
              <a:rPr lang="en-US" smtClean="0"/>
              <a:t>Named Instance</a:t>
            </a:r>
          </a:p>
          <a:p>
            <a:pPr lvl="1">
              <a:buFont typeface="Arial" charset="0"/>
              <a:buNone/>
            </a:pPr>
            <a:r>
              <a:rPr lang="en-US" smtClean="0"/>
              <a:t>	</a:t>
            </a:r>
            <a:r>
              <a:rPr lang="en-US" sz="2000" smtClean="0"/>
              <a:t>\\.\root\Microsoft\SqlServer\ServerEvents\&lt;instance name&gt;</a:t>
            </a:r>
            <a:endParaRPr lang="en-US" smtClean="0"/>
          </a:p>
          <a:p>
            <a:r>
              <a:rPr lang="en-US" smtClean="0"/>
              <a:t>Query</a:t>
            </a:r>
          </a:p>
          <a:p>
            <a:pPr lvl="1">
              <a:buFont typeface="Arial" charset="0"/>
              <a:buNone/>
            </a:pPr>
            <a:r>
              <a:rPr lang="en-US" sz="2400" smtClean="0"/>
              <a:t>SELECT * from DATABASE_MIRRORING_STATE_CHANGE</a:t>
            </a:r>
          </a:p>
          <a:p>
            <a:pPr lvl="1">
              <a:buFont typeface="Arial" charset="0"/>
              <a:buNone/>
            </a:pPr>
            <a:r>
              <a:rPr lang="en-US" sz="2400" smtClean="0"/>
              <a:t>WHERE state = 8 AND DATABASE=‘&lt;DBNAME&gt;’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Mirroring State Change Alert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r="5400000" sy="-100000" algn="bl" rotWithShape="0"/>
                </a:effectLst>
              </a:rPr>
              <a:t>DEMO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Database Mirroring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Application to determine how they will handle a failover</a:t>
            </a:r>
          </a:p>
          <a:p>
            <a:r>
              <a:rPr lang="en-US" dirty="0" smtClean="0"/>
              <a:t>Consider the type of mirroring configuration</a:t>
            </a:r>
          </a:p>
          <a:p>
            <a:pPr lvl="1"/>
            <a:r>
              <a:rPr lang="en-US" dirty="0" smtClean="0"/>
              <a:t> Performance vs. safety</a:t>
            </a:r>
          </a:p>
          <a:p>
            <a:r>
              <a:rPr lang="en-US" dirty="0" smtClean="0"/>
              <a:t>Server Setup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Jobs, alerts, database maintenance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P03000614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767F6FD0-661A-4BE9-9768-DC1B0A91D5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7818C7-5F6A-4A92-ACCE-AA32AB03A10E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3.xml><?xml version="1.0" encoding="utf-8"?>
<ds:datastoreItem xmlns:ds="http://schemas.openxmlformats.org/officeDocument/2006/customXml" ds:itemID="{A17CE326-8B50-419B-A97E-F2277F436FF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TP030006145</Template>
  <TotalTime>490</TotalTime>
  <Words>656</Words>
  <Application>Microsoft Office PowerPoint</Application>
  <PresentationFormat>On-screen Show (4:3)</PresentationFormat>
  <Paragraphs>166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TP030006145</vt:lpstr>
      <vt:lpstr> Maintaining a Mirrored Database Tips and Tricks   by Paul G. Hiles</vt:lpstr>
      <vt:lpstr>Who Am I</vt:lpstr>
      <vt:lpstr>Purpose and Objectives</vt:lpstr>
      <vt:lpstr>Database Mirroring Options</vt:lpstr>
      <vt:lpstr>High-Safety Mode</vt:lpstr>
      <vt:lpstr>High-Performance Mode</vt:lpstr>
      <vt:lpstr>Database Mirroring Options</vt:lpstr>
      <vt:lpstr>Client Connection</vt:lpstr>
      <vt:lpstr>Client Connection</vt:lpstr>
      <vt:lpstr>Client Connection</vt:lpstr>
      <vt:lpstr>Client Connection</vt:lpstr>
      <vt:lpstr>Slide 12</vt:lpstr>
      <vt:lpstr>Servers Security</vt:lpstr>
      <vt:lpstr>Servers Security</vt:lpstr>
      <vt:lpstr>Failover Considerations</vt:lpstr>
      <vt:lpstr>Servers Setup Considerations</vt:lpstr>
      <vt:lpstr>Servers Setup Considerations</vt:lpstr>
      <vt:lpstr>Mirroring State Change Alert</vt:lpstr>
      <vt:lpstr>Mirroring State Change Alert</vt:lpstr>
      <vt:lpstr>Mirroring State Change Alert</vt:lpstr>
      <vt:lpstr>Mirroring State Change Alert</vt:lpstr>
      <vt:lpstr>Mirroring State Change Alert</vt:lpstr>
      <vt:lpstr>Database Mirroring Summary</vt:lpstr>
    </vt:vector>
  </TitlesOfParts>
  <Company>Micros-Retail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Presenting the new technology   [Technology Name]</dc:title>
  <dc:subject/>
  <dc:creator>philes</dc:creator>
  <cp:keywords/>
  <dc:description/>
  <cp:lastModifiedBy>Jill</cp:lastModifiedBy>
  <cp:revision>54</cp:revision>
  <dcterms:created xsi:type="dcterms:W3CDTF">2010-06-28T01:46:18Z</dcterms:created>
  <dcterms:modified xsi:type="dcterms:W3CDTF">2010-07-08T02:21:32Z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TC300061459990</vt:lpwstr>
  </property>
</Properties>
</file>