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30"/>
  </p:notesMasterIdLst>
  <p:handoutMasterIdLst>
    <p:handoutMasterId r:id="rId31"/>
  </p:handoutMasterIdLst>
  <p:sldIdLst>
    <p:sldId id="1278" r:id="rId5"/>
    <p:sldId id="1282" r:id="rId6"/>
    <p:sldId id="1293" r:id="rId7"/>
    <p:sldId id="1292" r:id="rId8"/>
    <p:sldId id="1296" r:id="rId9"/>
    <p:sldId id="1335" r:id="rId10"/>
    <p:sldId id="1327" r:id="rId11"/>
    <p:sldId id="1328" r:id="rId12"/>
    <p:sldId id="1329" r:id="rId13"/>
    <p:sldId id="1330" r:id="rId14"/>
    <p:sldId id="1331" r:id="rId15"/>
    <p:sldId id="1305" r:id="rId16"/>
    <p:sldId id="1332" r:id="rId17"/>
    <p:sldId id="1333" r:id="rId18"/>
    <p:sldId id="1334" r:id="rId19"/>
    <p:sldId id="1319" r:id="rId20"/>
    <p:sldId id="1325" r:id="rId21"/>
    <p:sldId id="1313" r:id="rId22"/>
    <p:sldId id="1337" r:id="rId23"/>
    <p:sldId id="1336" r:id="rId24"/>
    <p:sldId id="1338" r:id="rId25"/>
    <p:sldId id="1339" r:id="rId26"/>
    <p:sldId id="1340" r:id="rId27"/>
    <p:sldId id="1341" r:id="rId28"/>
    <p:sldId id="1342"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266D7F5-89A7-478C-8A43-C1409DDC88B9}">
          <p14:sldIdLst>
            <p14:sldId id="1278"/>
            <p14:sldId id="1282"/>
            <p14:sldId id="1293"/>
            <p14:sldId id="1292"/>
            <p14:sldId id="1296"/>
            <p14:sldId id="1335"/>
            <p14:sldId id="1327"/>
            <p14:sldId id="1328"/>
            <p14:sldId id="1329"/>
            <p14:sldId id="1330"/>
            <p14:sldId id="1331"/>
            <p14:sldId id="1305"/>
            <p14:sldId id="1332"/>
            <p14:sldId id="1333"/>
            <p14:sldId id="1334"/>
            <p14:sldId id="1319"/>
            <p14:sldId id="1325"/>
            <p14:sldId id="1313"/>
            <p14:sldId id="1337"/>
            <p14:sldId id="1336"/>
            <p14:sldId id="1338"/>
            <p14:sldId id="1339"/>
            <p14:sldId id="1340"/>
            <p14:sldId id="1341"/>
            <p14:sldId id="134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900"/>
    <a:srgbClr val="FFFFFF"/>
    <a:srgbClr val="000000"/>
    <a:srgbClr val="505050"/>
    <a:srgbClr val="D2D2D2"/>
    <a:srgbClr val="BAD80A"/>
    <a:srgbClr val="7FBA00"/>
    <a:srgbClr val="DC3C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9" autoAdjust="0"/>
    <p:restoredTop sz="95705" autoAdjust="0"/>
  </p:normalViewPr>
  <p:slideViewPr>
    <p:cSldViewPr snapToObjects="1">
      <p:cViewPr varScale="1">
        <p:scale>
          <a:sx n="114" d="100"/>
          <a:sy n="114" d="100"/>
        </p:scale>
        <p:origin x="84" y="10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83" d="100"/>
          <a:sy n="83" d="100"/>
        </p:scale>
        <p:origin x="292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1/13/2015</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1/13/2015</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1/13/2015</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5432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1/13/2015</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82591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Create plain console app in C#</a:t>
            </a:r>
          </a:p>
          <a:p>
            <a:pPr marL="228600" indent="-228600">
              <a:buAutoNum type="arabicPeriod"/>
            </a:pPr>
            <a:r>
              <a:rPr lang="en-US" dirty="0" smtClean="0"/>
              <a:t>Create </a:t>
            </a:r>
            <a:r>
              <a:rPr lang="en-US" dirty="0" err="1" smtClean="0"/>
              <a:t>WebJob</a:t>
            </a:r>
            <a:r>
              <a:rPr lang="en-US" baseline="0" dirty="0" smtClean="0"/>
              <a:t> manually in Azure portal, upload ZIP file from BIN folder, Schedule On Demand</a:t>
            </a:r>
          </a:p>
          <a:p>
            <a:pPr marL="228600" indent="-228600">
              <a:buAutoNum type="arabicPeriod"/>
            </a:pPr>
            <a:r>
              <a:rPr lang="en-US" baseline="0" dirty="0" smtClean="0"/>
              <a:t>Run, show log</a:t>
            </a:r>
          </a:p>
          <a:p>
            <a:pPr marL="228600" indent="-228600">
              <a:buAutoNum type="arabicPeriod"/>
            </a:pPr>
            <a:r>
              <a:rPr lang="en-US" baseline="0" dirty="0" smtClean="0"/>
              <a:t>Deploy to Azure from Visual Studio, schedule as Continuous</a:t>
            </a:r>
          </a:p>
          <a:p>
            <a:pPr marL="228600" indent="-228600">
              <a:buAutoNum type="arabicPeriod"/>
            </a:pPr>
            <a:r>
              <a:rPr lang="en-US" baseline="0" dirty="0" smtClean="0"/>
              <a:t>Set breakpoint and debug from Visual Studio</a:t>
            </a:r>
          </a:p>
          <a:p>
            <a:pPr marL="228600" indent="-228600">
              <a:buAutoNum type="arabicPeriod"/>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1/13/2015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633960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2039" b="3534"/>
          <a:stretch/>
        </p:blipFill>
        <p:spPr>
          <a:xfrm flipH="1">
            <a:off x="-1" y="0"/>
            <a:ext cx="12436475" cy="6994526"/>
          </a:xfrm>
          <a:prstGeom prst="rect">
            <a:avLst/>
          </a:prstGeom>
        </p:spPr>
      </p:pic>
      <p:sp>
        <p:nvSpPr>
          <p:cNvPr id="18" name="Rectangle 17"/>
          <p:cNvSpPr/>
          <p:nvPr userDrawn="1"/>
        </p:nvSpPr>
        <p:spPr bwMode="gray">
          <a:xfrm>
            <a:off x="274638" y="1516062"/>
            <a:ext cx="6400800" cy="3657600"/>
          </a:xfrm>
          <a:prstGeom prst="rect">
            <a:avLst/>
          </a:prstGeom>
          <a:solidFill>
            <a:schemeClr val="tx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269752"/>
            <a:ext cx="1552931" cy="332660"/>
          </a:xfrm>
          <a:prstGeom prst="rect">
            <a:avLst/>
          </a:prstGeom>
        </p:spPr>
      </p:pic>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ection Title Accent Color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rgbClr val="000000"/>
                    </a:gs>
                    <a:gs pos="60000">
                      <a:srgbClr val="000000"/>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3959244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sz="2400">
                <a:solidFill>
                  <a:schemeClr val="bg1"/>
                </a:solidFill>
              </a:defRPr>
            </a:lvl3pPr>
            <a:lvl4pPr>
              <a:buClr>
                <a:schemeClr val="bg1"/>
              </a:buClr>
              <a:defRPr sz="2000">
                <a:solidFill>
                  <a:schemeClr val="bg1"/>
                </a:solidFill>
              </a:defRPr>
            </a:lvl4pPr>
            <a:lvl5pPr>
              <a:buClr>
                <a:schemeClr val="bg1"/>
              </a:buCl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hoto">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t="8364" b="7209"/>
          <a:stretch/>
        </p:blipFill>
        <p:spPr>
          <a:xfrm>
            <a:off x="-1" y="0"/>
            <a:ext cx="12436475" cy="6994526"/>
          </a:xfrm>
          <a:prstGeom prst="rect">
            <a:avLst/>
          </a:prstGeom>
        </p:spPr>
      </p:pic>
      <p:sp>
        <p:nvSpPr>
          <p:cNvPr id="18" name="Rectangle 17"/>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48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Name</a:t>
            </a:r>
          </a:p>
          <a:p>
            <a:pPr lvl="0"/>
            <a:r>
              <a:rPr lang="en-US" dirty="0" smtClean="0"/>
              <a:t>Title</a:t>
            </a:r>
          </a:p>
          <a:p>
            <a:pPr lvl="0"/>
            <a:r>
              <a:rPr lang="en-US" dirty="0" smtClean="0"/>
              <a:t>Company</a:t>
            </a:r>
            <a:endParaRPr lang="en-US" dirty="0"/>
          </a:p>
        </p:txBody>
      </p:sp>
      <p:pic>
        <p:nvPicPr>
          <p:cNvPr id="7" name="Picture 6"/>
          <p:cNvPicPr>
            <a:picLocks noChangeAspect="1"/>
          </p:cNvPicPr>
          <p:nvPr userDrawn="1"/>
        </p:nvPicPr>
        <p:blipFill>
          <a:blip r:embed="rId3"/>
          <a:stretch>
            <a:fillRect/>
          </a:stretch>
        </p:blipFill>
        <p:spPr>
          <a:xfrm>
            <a:off x="4694237" y="4861163"/>
            <a:ext cx="1827213" cy="160099"/>
          </a:xfrm>
          <a:prstGeom prst="rect">
            <a:avLst/>
          </a:prstGeom>
        </p:spPr>
      </p:pic>
    </p:spTree>
    <p:extLst>
      <p:ext uri="{BB962C8B-B14F-4D97-AF65-F5344CB8AC3E}">
        <p14:creationId xmlns:p14="http://schemas.microsoft.com/office/powerpoint/2010/main" val="35090788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1798637"/>
          </a:xfrm>
        </p:spPr>
        <p:txBody>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60181643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hoto">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t="21199" r="8620" b="1551"/>
          <a:stretch/>
        </p:blipFill>
        <p:spPr>
          <a:xfrm>
            <a:off x="-1" y="-9227"/>
            <a:ext cx="12436475" cy="7003752"/>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638" y="196598"/>
            <a:ext cx="1846781" cy="679326"/>
          </a:xfrm>
          <a:prstGeom prst="rect">
            <a:avLst/>
          </a:prstGeom>
        </p:spPr>
      </p:pic>
      <p:sp>
        <p:nvSpPr>
          <p:cNvPr id="18" name="Rectangle 17"/>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spTree>
    <p:extLst>
      <p:ext uri="{BB962C8B-B14F-4D97-AF65-F5344CB8AC3E}">
        <p14:creationId xmlns:p14="http://schemas.microsoft.com/office/powerpoint/2010/main" val="18543559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0-50 Left Photo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75439" y="1241426"/>
            <a:ext cx="5486399" cy="917575"/>
          </a:xfrm>
        </p:spPr>
        <p:txBody>
          <a:bodyPr/>
          <a:lstStyle>
            <a:lvl1pPr>
              <a:defRPr sz="66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
        <p:nvSpPr>
          <p:cNvPr id="4" name="Picture Placeholder 4"/>
          <p:cNvSpPr>
            <a:spLocks noGrp="1"/>
          </p:cNvSpPr>
          <p:nvPr>
            <p:ph type="pic" sz="quarter" idx="10"/>
          </p:nvPr>
        </p:nvSpPr>
        <p:spPr bwMode="ltGray">
          <a:xfrm>
            <a:off x="0" y="0"/>
            <a:ext cx="6216650" cy="6988560"/>
          </a:xfrm>
          <a:blipFill>
            <a:blip r:embed="rId2"/>
            <a:stretch>
              <a:fillRect/>
            </a:stretch>
          </a:blipFill>
        </p:spPr>
        <p:txBody>
          <a:bodyPr tIns="548640" anchor="ctr" anchorCtr="0">
            <a:noAutofit/>
          </a:bodyPr>
          <a:lstStyle>
            <a:lvl1pPr marL="0" indent="0" algn="ctr">
              <a:buNone/>
              <a:defRPr sz="1400" b="1">
                <a:gradFill>
                  <a:gsLst>
                    <a:gs pos="13139">
                      <a:srgbClr val="FFFFFF"/>
                    </a:gs>
                    <a:gs pos="38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405154219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30854" y="445105"/>
            <a:ext cx="11629838" cy="565027"/>
          </a:xfrm>
          <a:prstGeom prst="rect">
            <a:avLst/>
          </a:prstGeom>
        </p:spPr>
        <p:txBody>
          <a:bodyPr/>
          <a:lstStyle>
            <a:lvl1pPr algn="l" defTabSz="932676" rtl="0" eaLnBrk="1" latinLnBrk="0" hangingPunct="1">
              <a:lnSpc>
                <a:spcPct val="90000"/>
              </a:lnSpc>
              <a:spcBef>
                <a:spcPct val="0"/>
              </a:spcBef>
              <a:buNone/>
              <a:defRPr lang="en-US" sz="4080" b="0" kern="1200" cap="none" spc="-102" baseline="0" dirty="0">
                <a:ln w="3175">
                  <a:noFill/>
                </a:ln>
                <a:solidFill>
                  <a:schemeClr val="tx2">
                    <a:alpha val="99000"/>
                  </a:schemeClr>
                </a:solidFill>
                <a:effectLst/>
                <a:latin typeface="Segoe UI Light" pitchFamily="34" charset="0"/>
                <a:ea typeface="+mn-ea"/>
                <a:cs typeface="Arial" charset="0"/>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a:xfrm>
            <a:off x="12005193" y="6587508"/>
            <a:ext cx="406706" cy="372394"/>
          </a:xfrm>
          <a:prstGeom prst="rect">
            <a:avLst/>
          </a:prstGeom>
        </p:spPr>
        <p:txBody>
          <a:bodyPr/>
          <a:lstStyle/>
          <a:p>
            <a:fld id="{B60359E2-F1E6-40F3-81C3-5A646FA87138}" type="slidenum">
              <a:rPr lang="en-US" smtClean="0"/>
              <a:pPr/>
              <a:t>‹#›</a:t>
            </a:fld>
            <a:endParaRPr lang="en-US"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28331" y="25783"/>
            <a:ext cx="2280214" cy="838643"/>
          </a:xfrm>
          <a:prstGeom prst="rect">
            <a:avLst/>
          </a:prstGeom>
        </p:spPr>
      </p:pic>
    </p:spTree>
    <p:extLst>
      <p:ext uri="{BB962C8B-B14F-4D97-AF65-F5344CB8AC3E}">
        <p14:creationId xmlns:p14="http://schemas.microsoft.com/office/powerpoint/2010/main" val="746656682"/>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75244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Callouts - JB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436475" cy="6994525"/>
          </a:xfrm>
          <a:prstGeom prst="rect">
            <a:avLst/>
          </a:prstGeom>
        </p:spPr>
      </p:pic>
      <p:sp>
        <p:nvSpPr>
          <p:cNvPr id="5" name="Text Placeholder 4"/>
          <p:cNvSpPr>
            <a:spLocks noGrp="1"/>
          </p:cNvSpPr>
          <p:nvPr>
            <p:ph type="body" sz="quarter" idx="10"/>
          </p:nvPr>
        </p:nvSpPr>
        <p:spPr>
          <a:xfrm>
            <a:off x="5235859" y="3336648"/>
            <a:ext cx="6348790" cy="1147686"/>
          </a:xfrm>
        </p:spPr>
        <p:txBody>
          <a:bodyPr/>
          <a:lstStyle>
            <a:lvl1pPr marL="3238" indent="0">
              <a:spcBef>
                <a:spcPts val="0"/>
              </a:spcBef>
              <a:spcAft>
                <a:spcPts val="918"/>
              </a:spcAft>
              <a:buSzPct val="80000"/>
              <a:buFont typeface="Arial" pitchFamily="34" charset="0"/>
              <a:buNone/>
              <a:defRPr sz="4080" spc="-102" baseline="0">
                <a:solidFill>
                  <a:schemeClr val="bg1"/>
                </a:solidFill>
                <a:latin typeface="Segoe UI Light" pitchFamily="34" charset="0"/>
              </a:defRPr>
            </a:lvl1pPr>
            <a:lvl2pPr marL="3238" indent="0">
              <a:spcBef>
                <a:spcPts val="0"/>
              </a:spcBef>
              <a:buSzPct val="80000"/>
              <a:buFont typeface="Arial" pitchFamily="34" charset="0"/>
              <a:buNone/>
              <a:defRPr sz="2040" spc="-51" baseline="0">
                <a:solidFill>
                  <a:schemeClr val="bg1"/>
                </a:solidFill>
              </a:defRPr>
            </a:lvl2pPr>
            <a:lvl3pPr marL="1283940" indent="-411249">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3pPr>
            <a:lvl4pPr marL="1636902" indent="-352962">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4pPr>
            <a:lvl5pPr marL="1980149" indent="-343247">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dirty="0" smtClean="0"/>
              <a:t>Click to edit Master text styles</a:t>
            </a:r>
          </a:p>
          <a:p>
            <a:pPr lvl="1"/>
            <a:r>
              <a:rPr lang="en-US" dirty="0" smtClean="0"/>
              <a:t>Second level</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09912" y="6437440"/>
            <a:ext cx="1651884" cy="396131"/>
          </a:xfrm>
          <a:prstGeom prst="rect">
            <a:avLst/>
          </a:prstGeom>
        </p:spPr>
      </p:pic>
    </p:spTree>
    <p:extLst>
      <p:ext uri="{BB962C8B-B14F-4D97-AF65-F5344CB8AC3E}">
        <p14:creationId xmlns:p14="http://schemas.microsoft.com/office/powerpoint/2010/main" val="16334944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par>
                                <p:cTn id="8" presetID="10" presetClass="exit" presetSubtype="0" fill="hold" nodeType="withEffect">
                                  <p:stCondLst>
                                    <p:cond delay="2500"/>
                                  </p:stCondLst>
                                  <p:childTnLst>
                                    <p:animEffect transition="out" filter="fade">
                                      <p:cBhvr>
                                        <p:cTn id="9" dur="1750"/>
                                        <p:tgtEl>
                                          <p:spTgt spid="3"/>
                                        </p:tgtEl>
                                      </p:cBhvr>
                                    </p:animEffect>
                                    <p:set>
                                      <p:cBhvr>
                                        <p:cTn id="10" dur="1" fill="hold">
                                          <p:stCondLst>
                                            <p:cond delay="174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hot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 y="0"/>
            <a:ext cx="12434709" cy="6994524"/>
          </a:xfrm>
          <a:prstGeom prst="rect">
            <a:avLst/>
          </a:prstGeom>
        </p:spPr>
      </p:pic>
      <p:sp>
        <p:nvSpPr>
          <p:cNvPr id="13" name="Rectangle 12"/>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15"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638" y="196598"/>
            <a:ext cx="1846781" cy="679326"/>
          </a:xfrm>
          <a:prstGeom prst="rect">
            <a:avLst/>
          </a:prstGeom>
        </p:spPr>
      </p:pic>
    </p:spTree>
    <p:extLst>
      <p:ext uri="{BB962C8B-B14F-4D97-AF65-F5344CB8AC3E}">
        <p14:creationId xmlns:p14="http://schemas.microsoft.com/office/powerpoint/2010/main" val="19937720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hoto">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2">
            <a:extLst>
              <a:ext uri="{28A0092B-C50C-407E-A947-70E740481C1C}">
                <a14:useLocalDpi xmlns:a14="http://schemas.microsoft.com/office/drawing/2010/main"/>
              </a:ext>
            </a:extLst>
          </a:blip>
          <a:stretch>
            <a:fillRect/>
          </a:stretch>
        </p:blipFill>
        <p:spPr bwMode="auto">
          <a:xfrm>
            <a:off x="2405" y="7938"/>
            <a:ext cx="12431664" cy="697864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bwMode="gray">
          <a:xfrm>
            <a:off x="274638" y="1516062"/>
            <a:ext cx="6400800" cy="3657600"/>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itle 1"/>
          <p:cNvSpPr>
            <a:spLocks noGrp="1"/>
          </p:cNvSpPr>
          <p:nvPr>
            <p:ph type="title" hasCustomPrompt="1"/>
          </p:nvPr>
        </p:nvSpPr>
        <p:spPr bwMode="ltGray">
          <a:xfrm>
            <a:off x="273050" y="1516060"/>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15" name="Text Placeholder 2"/>
          <p:cNvSpPr>
            <a:spLocks noGrp="1"/>
          </p:cNvSpPr>
          <p:nvPr>
            <p:ph type="body" sz="quarter" idx="14" hasCustomPrompt="1"/>
          </p:nvPr>
        </p:nvSpPr>
        <p:spPr bwMode="ltGray">
          <a:xfrm>
            <a:off x="274638" y="3619182"/>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269752"/>
            <a:ext cx="1552931" cy="332660"/>
          </a:xfrm>
          <a:prstGeom prst="rect">
            <a:avLst/>
          </a:prstGeom>
        </p:spPr>
      </p:pic>
    </p:spTree>
    <p:extLst>
      <p:ext uri="{BB962C8B-B14F-4D97-AF65-F5344CB8AC3E}">
        <p14:creationId xmlns:p14="http://schemas.microsoft.com/office/powerpoint/2010/main" val="19986460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429554"/>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1592262"/>
            <a:ext cx="10058336"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3259553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3" name="Rectangle 2"/>
          <p:cNvSpPr/>
          <p:nvPr userDrawn="1"/>
        </p:nvSpPr>
        <p:spPr bwMode="auto">
          <a:xfrm>
            <a:off x="274638" y="1592262"/>
            <a:ext cx="91440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1592277"/>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422385"/>
            <a:ext cx="91439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6079" y="6240462"/>
            <a:ext cx="1617196" cy="346426"/>
          </a:xfrm>
          <a:prstGeom prst="rect">
            <a:avLst/>
          </a:prstGeom>
        </p:spPr>
      </p:pic>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87" r:id="rId1"/>
    <p:sldLayoutId id="2147484217" r:id="rId2"/>
    <p:sldLayoutId id="2147484218" r:id="rId3"/>
    <p:sldLayoutId id="2147484219" r:id="rId4"/>
    <p:sldLayoutId id="2147484220" r:id="rId5"/>
    <p:sldLayoutId id="2147484206" r:id="rId6"/>
    <p:sldLayoutId id="2147484166" r:id="rId7"/>
    <p:sldLayoutId id="2147484105" r:id="rId8"/>
    <p:sldLayoutId id="2147484182" r:id="rId9"/>
    <p:sldLayoutId id="2147484130" r:id="rId10"/>
    <p:sldLayoutId id="2147484101" r:id="rId11"/>
    <p:sldLayoutId id="2147484102" r:id="rId12"/>
    <p:sldLayoutId id="2147484216" r:id="rId13"/>
    <p:sldLayoutId id="2147484098" r:id="rId14"/>
    <p:sldLayoutId id="2147484212" r:id="rId15"/>
    <p:sldLayoutId id="2147484086" r:id="rId16"/>
    <p:sldLayoutId id="2147484211" r:id="rId17"/>
    <p:sldLayoutId id="2147484100" r:id="rId18"/>
    <p:sldLayoutId id="2147484213" r:id="rId19"/>
    <p:sldLayoutId id="2147484089" r:id="rId20"/>
    <p:sldLayoutId id="2147484215" r:id="rId21"/>
    <p:sldLayoutId id="2147484092" r:id="rId22"/>
    <p:sldLayoutId id="2147484190" r:id="rId23"/>
    <p:sldLayoutId id="2147484195" r:id="rId24"/>
    <p:sldLayoutId id="2147484209" r:id="rId25"/>
    <p:sldLayoutId id="2147484196" r:id="rId26"/>
    <p:sldLayoutId id="2147484208" r:id="rId27"/>
    <p:sldLayoutId id="2147484192" r:id="rId28"/>
    <p:sldLayoutId id="2147484189" r:id="rId29"/>
    <p:sldLayoutId id="2147484194" r:id="rId30"/>
    <p:sldLayoutId id="2147484093" r:id="rId31"/>
    <p:sldLayoutId id="2147484127" r:id="rId32"/>
    <p:sldLayoutId id="2147484128" r:id="rId33"/>
    <p:sldLayoutId id="2147484129" r:id="rId34"/>
    <p:sldLayoutId id="2147484203" r:id="rId35"/>
    <p:sldLayoutId id="2147484221" r:id="rId36"/>
    <p:sldLayoutId id="2147484222" r:id="rId37"/>
    <p:sldLayoutId id="2147484223" r:id="rId3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C000"/>
                </a:solidFill>
              </a:rPr>
              <a:t>Windows Azure </a:t>
            </a:r>
            <a:r>
              <a:rPr lang="en-US" dirty="0" err="1" smtClean="0">
                <a:solidFill>
                  <a:srgbClr val="FFC000"/>
                </a:solidFill>
              </a:rPr>
              <a:t>WebJobs</a:t>
            </a:r>
            <a:r>
              <a:rPr lang="en-US" dirty="0" smtClean="0">
                <a:solidFill>
                  <a:srgbClr val="FFC000"/>
                </a:solidFill>
              </a:rPr>
              <a:t>:</a:t>
            </a:r>
            <a:br>
              <a:rPr lang="en-US" dirty="0" smtClean="0">
                <a:solidFill>
                  <a:srgbClr val="FFC000"/>
                </a:solidFill>
              </a:rPr>
            </a:br>
            <a:r>
              <a:rPr lang="en-US" dirty="0" smtClean="0"/>
              <a:t>Amp-Up Your Web Site</a:t>
            </a:r>
            <a:endParaRPr lang="en-US" dirty="0"/>
          </a:p>
        </p:txBody>
      </p:sp>
      <p:sp>
        <p:nvSpPr>
          <p:cNvPr id="5" name="Text Placeholder 4"/>
          <p:cNvSpPr>
            <a:spLocks noGrp="1"/>
          </p:cNvSpPr>
          <p:nvPr>
            <p:ph type="body" sz="quarter" idx="14"/>
          </p:nvPr>
        </p:nvSpPr>
        <p:spPr/>
        <p:txBody>
          <a:bodyPr/>
          <a:lstStyle/>
          <a:p>
            <a:r>
              <a:rPr lang="en-US" sz="2400" dirty="0" smtClean="0"/>
              <a:t>James Raden</a:t>
            </a:r>
          </a:p>
          <a:p>
            <a:pPr marL="171450" indent="-171450">
              <a:buClr>
                <a:schemeClr val="bg1"/>
              </a:buClr>
              <a:buFont typeface="Arial" panose="020B0604020202020204" pitchFamily="34" charset="0"/>
              <a:buChar char="•"/>
            </a:pPr>
            <a:r>
              <a:rPr lang="en-US" sz="1200" dirty="0"/>
              <a:t> </a:t>
            </a:r>
            <a:r>
              <a:rPr lang="en-US" sz="1200" dirty="0" smtClean="0"/>
              <a:t>.NET Senior Architect – Bennett Adelson</a:t>
            </a:r>
          </a:p>
          <a:p>
            <a:r>
              <a:rPr lang="en-US" sz="1600" dirty="0" smtClean="0"/>
              <a:t>@</a:t>
            </a:r>
            <a:r>
              <a:rPr lang="en-US" sz="1600" dirty="0" err="1" smtClean="0"/>
              <a:t>sidecut</a:t>
            </a:r>
            <a:r>
              <a:rPr lang="en-US" sz="1600" dirty="0" smtClean="0"/>
              <a:t>    jraden@bennettadelson.com</a:t>
            </a:r>
            <a:endParaRPr lang="en-US" sz="1600" dirty="0"/>
          </a:p>
        </p:txBody>
      </p:sp>
    </p:spTree>
    <p:extLst>
      <p:ext uri="{BB962C8B-B14F-4D97-AF65-F5344CB8AC3E}">
        <p14:creationId xmlns:p14="http://schemas.microsoft.com/office/powerpoint/2010/main" val="15231066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646878"/>
          </a:xfrm>
        </p:spPr>
        <p:txBody>
          <a:bodyPr/>
          <a:lstStyle/>
          <a:p>
            <a:r>
              <a:rPr lang="en-US" dirty="0" smtClean="0"/>
              <a:t>January 2014: First </a:t>
            </a:r>
            <a:r>
              <a:rPr lang="en-US" dirty="0" err="1" smtClean="0"/>
              <a:t>WebJobs</a:t>
            </a:r>
            <a:r>
              <a:rPr lang="en-US" dirty="0" smtClean="0"/>
              <a:t> Preview</a:t>
            </a:r>
          </a:p>
          <a:p>
            <a:r>
              <a:rPr lang="en-US" dirty="0" smtClean="0"/>
              <a:t>October 2014: </a:t>
            </a:r>
            <a:r>
              <a:rPr lang="en-US" dirty="0" err="1" smtClean="0"/>
              <a:t>WebJobs</a:t>
            </a:r>
            <a:r>
              <a:rPr lang="en-US" dirty="0" smtClean="0"/>
              <a:t> GA</a:t>
            </a:r>
          </a:p>
          <a:p>
            <a:r>
              <a:rPr lang="en-US" dirty="0" smtClean="0"/>
              <a:t>December 2014: Azure SDK 2.5 and Visual Studio 2013 Update 4</a:t>
            </a:r>
            <a:endParaRPr lang="en-US" dirty="0"/>
          </a:p>
        </p:txBody>
      </p:sp>
      <p:sp>
        <p:nvSpPr>
          <p:cNvPr id="3" name="Title 2"/>
          <p:cNvSpPr>
            <a:spLocks noGrp="1"/>
          </p:cNvSpPr>
          <p:nvPr>
            <p:ph type="title"/>
          </p:nvPr>
        </p:nvSpPr>
        <p:spPr/>
        <p:txBody>
          <a:bodyPr/>
          <a:lstStyle/>
          <a:p>
            <a:r>
              <a:rPr lang="en-US" dirty="0" smtClean="0"/>
              <a:t>History</a:t>
            </a:r>
            <a:endParaRPr lang="en-US" dirty="0"/>
          </a:p>
        </p:txBody>
      </p:sp>
    </p:spTree>
    <p:extLst>
      <p:ext uri="{BB962C8B-B14F-4D97-AF65-F5344CB8AC3E}">
        <p14:creationId xmlns:p14="http://schemas.microsoft.com/office/powerpoint/2010/main" val="30251363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323987"/>
          </a:xfrm>
        </p:spPr>
        <p:txBody>
          <a:bodyPr/>
          <a:lstStyle/>
          <a:p>
            <a:r>
              <a:rPr lang="en-US" dirty="0" smtClean="0"/>
              <a:t>Runs in the same context as a Web Site</a:t>
            </a:r>
          </a:p>
          <a:p>
            <a:r>
              <a:rPr lang="en-US" dirty="0" smtClean="0"/>
              <a:t>Has access to all Web Site resources</a:t>
            </a:r>
          </a:p>
          <a:p>
            <a:r>
              <a:rPr lang="en-US" dirty="0" smtClean="0"/>
              <a:t>Can be deployed and managed together with Web Sites</a:t>
            </a:r>
          </a:p>
          <a:p>
            <a:r>
              <a:rPr lang="en-US" dirty="0" smtClean="0"/>
              <a:t>Can be load balanced</a:t>
            </a:r>
            <a:endParaRPr lang="en-US" dirty="0"/>
          </a:p>
        </p:txBody>
      </p:sp>
      <p:sp>
        <p:nvSpPr>
          <p:cNvPr id="3" name="Title 2"/>
          <p:cNvSpPr>
            <a:spLocks noGrp="1"/>
          </p:cNvSpPr>
          <p:nvPr>
            <p:ph type="title"/>
          </p:nvPr>
        </p:nvSpPr>
        <p:spPr/>
        <p:txBody>
          <a:bodyPr/>
          <a:lstStyle/>
          <a:p>
            <a:r>
              <a:rPr lang="en-US" dirty="0" err="1" smtClean="0"/>
              <a:t>WebJobs</a:t>
            </a:r>
            <a:r>
              <a:rPr lang="en-US" dirty="0" smtClean="0"/>
              <a:t> Run in Azure Web Sites</a:t>
            </a:r>
            <a:endParaRPr lang="en-US" dirty="0"/>
          </a:p>
        </p:txBody>
      </p:sp>
    </p:spTree>
    <p:extLst>
      <p:ext uri="{BB962C8B-B14F-4D97-AF65-F5344CB8AC3E}">
        <p14:creationId xmlns:p14="http://schemas.microsoft.com/office/powerpoint/2010/main" val="47414240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Azure </a:t>
            </a:r>
            <a:r>
              <a:rPr lang="en-US" dirty="0" err="1" smtClean="0"/>
              <a:t>WebJobs</a:t>
            </a:r>
            <a:r>
              <a:rPr lang="en-US" dirty="0" smtClean="0"/>
              <a:t> vs Azure Worker Roles</a:t>
            </a:r>
            <a:br>
              <a:rPr lang="en-US" dirty="0" smtClean="0"/>
            </a:br>
            <a:endParaRPr lang="en-US" sz="1800" dirty="0"/>
          </a:p>
        </p:txBody>
      </p:sp>
      <p:graphicFrame>
        <p:nvGraphicFramePr>
          <p:cNvPr id="6" name="Table 5"/>
          <p:cNvGraphicFramePr>
            <a:graphicFrameLocks noGrp="1"/>
          </p:cNvGraphicFramePr>
          <p:nvPr>
            <p:extLst>
              <p:ext uri="{D42A27DB-BD31-4B8C-83A1-F6EECF244321}">
                <p14:modId xmlns:p14="http://schemas.microsoft.com/office/powerpoint/2010/main" val="2832802324"/>
              </p:ext>
            </p:extLst>
          </p:nvPr>
        </p:nvGraphicFramePr>
        <p:xfrm>
          <a:off x="274637" y="1759921"/>
          <a:ext cx="11887200" cy="4267200"/>
        </p:xfrm>
        <a:graphic>
          <a:graphicData uri="http://schemas.openxmlformats.org/drawingml/2006/table">
            <a:tbl>
              <a:tblPr firstRow="1">
                <a:tableStyleId>{93296810-A885-4BE3-A3E7-6D5BEEA58F35}</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err="1" smtClean="0"/>
                        <a:t>WebJobs</a:t>
                      </a:r>
                      <a:endPar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tc>
                <a:tc>
                  <a:txBody>
                    <a:bodyPr/>
                    <a:lstStyle/>
                    <a:p>
                      <a:r>
                        <a:rPr lang="en-US" sz="2800" kern="1200" dirty="0" smtClean="0"/>
                        <a:t>Worker Roles</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tc>
              </a:tr>
              <a:tr h="914400">
                <a:tc>
                  <a:txBody>
                    <a:bodyPr/>
                    <a:lstStyle/>
                    <a:p>
                      <a:r>
                        <a:rPr lang="en-US" dirty="0" smtClean="0"/>
                        <a:t>Good</a:t>
                      </a:r>
                      <a:r>
                        <a:rPr lang="en-US" baseline="0" dirty="0" smtClean="0"/>
                        <a:t> for lightweight loads</a:t>
                      </a:r>
                      <a:endParaRPr lang="en-US"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u="none" dirty="0" smtClean="0"/>
                        <a:t>Good fo</a:t>
                      </a:r>
                      <a:r>
                        <a:rPr lang="en-US" u="none" baseline="0" dirty="0" smtClean="0"/>
                        <a:t>r medium to large loads</a:t>
                      </a:r>
                      <a:endParaRPr lang="en-US" sz="1800" b="1" dirty="0" smtClean="0">
                        <a:latin typeface="+mn-lt"/>
                      </a:endParaRPr>
                    </a:p>
                  </a:txBody>
                  <a:tcPr marL="182880" marR="182880" marT="91440" marB="91440"/>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800" dirty="0" smtClean="0"/>
                        <a:t>Runs in the context of an</a:t>
                      </a:r>
                      <a:r>
                        <a:rPr lang="en-US" sz="1800" baseline="0" dirty="0" smtClean="0"/>
                        <a:t> Azure Web Site, billed with the Web Site</a:t>
                      </a:r>
                      <a:endParaRPr lang="en-US" sz="1800" b="1" i="1" u="none" kern="1200" dirty="0" smtClean="0">
                        <a:solidFill>
                          <a:srgbClr val="68217A"/>
                        </a:solidFill>
                        <a:latin typeface="+mn-lt"/>
                        <a:ea typeface="+mn-ea"/>
                        <a:cs typeface="+mn-cs"/>
                      </a:endParaRPr>
                    </a:p>
                  </a:txBody>
                  <a:tcPr marL="182880" marR="182880" marT="91440" marB="91440"/>
                </a:tc>
                <a:tc>
                  <a:txBody>
                    <a:bodyPr/>
                    <a:lstStyle/>
                    <a:p>
                      <a:r>
                        <a:rPr lang="en-US" u="none" dirty="0" smtClean="0"/>
                        <a:t>Runs in its own</a:t>
                      </a:r>
                      <a:r>
                        <a:rPr lang="en-US" u="none" baseline="0" dirty="0" smtClean="0"/>
                        <a:t> context, billed separately</a:t>
                      </a:r>
                      <a:endParaRPr lang="en-US" b="1" dirty="0"/>
                    </a:p>
                  </a:txBody>
                  <a:tcPr marL="182880" marR="182880" marT="91440" marB="91440"/>
                </a:tc>
              </a:tr>
              <a:tr h="914400">
                <a:tc>
                  <a:txBody>
                    <a:bodyPr/>
                    <a:lstStyle/>
                    <a:p>
                      <a:r>
                        <a:rPr lang="en-US" u="none" dirty="0" smtClean="0"/>
                        <a:t>Relatively simple to develop and deploy</a:t>
                      </a:r>
                      <a:endParaRPr lang="en-US" b="1" dirty="0">
                        <a:latin typeface="+mn-lt"/>
                      </a:endParaRPr>
                    </a:p>
                  </a:txBody>
                  <a:tcPr marL="182880" marR="182880" marT="91440" marB="91440"/>
                </a:tc>
                <a:tc>
                  <a:txBody>
                    <a:bodyPr/>
                    <a:lstStyle/>
                    <a:p>
                      <a:r>
                        <a:rPr lang="en-US" dirty="0" smtClean="0"/>
                        <a:t>More complex to develop and deploy</a:t>
                      </a:r>
                      <a:endParaRPr lang="en-US" dirty="0"/>
                    </a:p>
                  </a:txBody>
                  <a:tcPr marL="182880" marR="182880" marT="91440" marB="91440"/>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u="none" dirty="0" smtClean="0"/>
                        <a:t>Built-in Monitoring</a:t>
                      </a:r>
                      <a:r>
                        <a:rPr lang="en-US" u="none" baseline="0" dirty="0" smtClean="0"/>
                        <a:t> Dashboard</a:t>
                      </a:r>
                      <a:endParaRPr lang="en-US" b="1" dirty="0" smtClean="0">
                        <a:latin typeface="+mn-lt"/>
                      </a:endParaRPr>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i="0" dirty="0" smtClean="0"/>
                        <a:t>Need</a:t>
                      </a:r>
                      <a:r>
                        <a:rPr lang="en-US" i="0" baseline="0" dirty="0" smtClean="0"/>
                        <a:t> to provide separate monitoring tools</a:t>
                      </a:r>
                      <a:endParaRPr lang="en-US" i="0" dirty="0" smtClean="0"/>
                    </a:p>
                  </a:txBody>
                  <a:tcPr marL="182880" marR="182880" marT="91440" marB="91440"/>
                </a:tc>
              </a:tr>
            </a:tbl>
          </a:graphicData>
        </a:graphic>
      </p:graphicFrame>
    </p:spTree>
    <p:extLst>
      <p:ext uri="{BB962C8B-B14F-4D97-AF65-F5344CB8AC3E}">
        <p14:creationId xmlns:p14="http://schemas.microsoft.com/office/powerpoint/2010/main" val="248932948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561796"/>
          </a:xfrm>
        </p:spPr>
        <p:txBody>
          <a:bodyPr/>
          <a:lstStyle/>
          <a:p>
            <a:r>
              <a:rPr lang="en-US" dirty="0" smtClean="0"/>
              <a:t>CPU-intensive processing of user input</a:t>
            </a:r>
          </a:p>
          <a:p>
            <a:pPr lvl="1"/>
            <a:r>
              <a:rPr lang="en-US" dirty="0" smtClean="0"/>
              <a:t>Image processing</a:t>
            </a:r>
          </a:p>
          <a:p>
            <a:pPr lvl="1"/>
            <a:r>
              <a:rPr lang="en-US" dirty="0" smtClean="0"/>
              <a:t>Text processing </a:t>
            </a:r>
          </a:p>
          <a:p>
            <a:r>
              <a:rPr lang="en-US" dirty="0" smtClean="0"/>
              <a:t>Data persistence</a:t>
            </a:r>
          </a:p>
          <a:p>
            <a:r>
              <a:rPr lang="en-US" dirty="0" smtClean="0"/>
              <a:t>Fetching and/or aggregating remote data</a:t>
            </a:r>
          </a:p>
          <a:p>
            <a:r>
              <a:rPr lang="en-US" dirty="0" smtClean="0"/>
              <a:t>Communication</a:t>
            </a:r>
          </a:p>
          <a:p>
            <a:pPr lvl="1"/>
            <a:r>
              <a:rPr lang="en-US" dirty="0" smtClean="0"/>
              <a:t>Email</a:t>
            </a:r>
          </a:p>
          <a:p>
            <a:pPr lvl="1"/>
            <a:r>
              <a:rPr lang="en-US" dirty="0" smtClean="0"/>
              <a:t>Service Bus</a:t>
            </a:r>
          </a:p>
          <a:p>
            <a:r>
              <a:rPr lang="en-US" dirty="0" smtClean="0"/>
              <a:t>Maintenance Tasks</a:t>
            </a:r>
          </a:p>
          <a:p>
            <a:pPr lvl="1"/>
            <a:r>
              <a:rPr lang="en-US" dirty="0" smtClean="0"/>
              <a:t>Refreshing/purging data cache</a:t>
            </a:r>
          </a:p>
          <a:p>
            <a:pPr lvl="1"/>
            <a:r>
              <a:rPr lang="en-US" dirty="0" smtClean="0"/>
              <a:t>Cleaning up log files</a:t>
            </a:r>
          </a:p>
          <a:p>
            <a:endParaRPr lang="en-US" dirty="0"/>
          </a:p>
        </p:txBody>
      </p:sp>
      <p:sp>
        <p:nvSpPr>
          <p:cNvPr id="3" name="Title 2"/>
          <p:cNvSpPr>
            <a:spLocks noGrp="1"/>
          </p:cNvSpPr>
          <p:nvPr>
            <p:ph type="title"/>
          </p:nvPr>
        </p:nvSpPr>
        <p:spPr/>
        <p:txBody>
          <a:bodyPr/>
          <a:lstStyle/>
          <a:p>
            <a:r>
              <a:rPr lang="en-US" dirty="0" err="1" smtClean="0"/>
              <a:t>WebJob</a:t>
            </a:r>
            <a:r>
              <a:rPr lang="en-US" dirty="0" smtClean="0"/>
              <a:t> Uses</a:t>
            </a:r>
            <a:endParaRPr lang="en-US" dirty="0"/>
          </a:p>
        </p:txBody>
      </p:sp>
    </p:spTree>
    <p:extLst>
      <p:ext uri="{BB962C8B-B14F-4D97-AF65-F5344CB8AC3E}">
        <p14:creationId xmlns:p14="http://schemas.microsoft.com/office/powerpoint/2010/main" val="149291221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7003" y="1973262"/>
            <a:ext cx="11887200" cy="5478423"/>
          </a:xfrm>
        </p:spPr>
        <p:txBody>
          <a:bodyPr/>
          <a:lstStyle/>
          <a:p>
            <a:pPr fontAlgn="ctr"/>
            <a:r>
              <a:rPr lang="en-US" dirty="0"/>
              <a:t>.exe - .NET </a:t>
            </a:r>
            <a:r>
              <a:rPr lang="en-US" dirty="0" smtClean="0"/>
              <a:t>assemblies</a:t>
            </a:r>
            <a:endParaRPr lang="en-US" dirty="0"/>
          </a:p>
          <a:p>
            <a:pPr fontAlgn="ctr"/>
            <a:r>
              <a:rPr lang="en-US" dirty="0"/>
              <a:t>.</a:t>
            </a:r>
            <a:r>
              <a:rPr lang="en-US" dirty="0" err="1"/>
              <a:t>cmd</a:t>
            </a:r>
            <a:r>
              <a:rPr lang="en-US" dirty="0"/>
              <a:t>, .bat, .exe (using windows </a:t>
            </a:r>
            <a:r>
              <a:rPr lang="en-US" dirty="0" err="1"/>
              <a:t>cmd</a:t>
            </a:r>
            <a:r>
              <a:rPr lang="en-US" dirty="0" smtClean="0"/>
              <a:t>)</a:t>
            </a:r>
          </a:p>
          <a:p>
            <a:pPr fontAlgn="ctr"/>
            <a:r>
              <a:rPr lang="en-US" dirty="0" smtClean="0"/>
              <a:t>.ps1 (using PowerShell)</a:t>
            </a:r>
            <a:endParaRPr lang="en-US" dirty="0"/>
          </a:p>
          <a:p>
            <a:pPr fontAlgn="ctr"/>
            <a:r>
              <a:rPr lang="en-US" dirty="0"/>
              <a:t>.</a:t>
            </a:r>
            <a:r>
              <a:rPr lang="en-US" dirty="0" err="1"/>
              <a:t>sh</a:t>
            </a:r>
            <a:r>
              <a:rPr lang="en-US" dirty="0"/>
              <a:t> (using bash)</a:t>
            </a:r>
          </a:p>
          <a:p>
            <a:pPr fontAlgn="ctr"/>
            <a:r>
              <a:rPr lang="en-US" dirty="0"/>
              <a:t>.</a:t>
            </a:r>
            <a:r>
              <a:rPr lang="en-US" dirty="0" err="1"/>
              <a:t>php</a:t>
            </a:r>
            <a:r>
              <a:rPr lang="en-US" dirty="0"/>
              <a:t> (using </a:t>
            </a:r>
            <a:r>
              <a:rPr lang="en-US" dirty="0" err="1"/>
              <a:t>php</a:t>
            </a:r>
            <a:r>
              <a:rPr lang="en-US" dirty="0"/>
              <a:t>)</a:t>
            </a:r>
          </a:p>
          <a:p>
            <a:pPr fontAlgn="ctr"/>
            <a:r>
              <a:rPr lang="en-US" dirty="0"/>
              <a:t>.</a:t>
            </a:r>
            <a:r>
              <a:rPr lang="en-US" dirty="0" err="1"/>
              <a:t>py</a:t>
            </a:r>
            <a:r>
              <a:rPr lang="en-US" dirty="0"/>
              <a:t> (using python)</a:t>
            </a:r>
          </a:p>
          <a:p>
            <a:pPr fontAlgn="ctr"/>
            <a:r>
              <a:rPr lang="en-US" dirty="0"/>
              <a:t>.</a:t>
            </a:r>
            <a:r>
              <a:rPr lang="en-US" dirty="0" err="1"/>
              <a:t>js</a:t>
            </a:r>
            <a:r>
              <a:rPr lang="en-US" dirty="0"/>
              <a:t> (using node)</a:t>
            </a:r>
          </a:p>
          <a:p>
            <a:endParaRPr lang="en-US" dirty="0"/>
          </a:p>
        </p:txBody>
      </p:sp>
      <p:sp>
        <p:nvSpPr>
          <p:cNvPr id="3" name="Title 2"/>
          <p:cNvSpPr>
            <a:spLocks noGrp="1"/>
          </p:cNvSpPr>
          <p:nvPr>
            <p:ph type="title"/>
          </p:nvPr>
        </p:nvSpPr>
        <p:spPr>
          <a:xfrm>
            <a:off x="274639" y="295274"/>
            <a:ext cx="11889564" cy="1677988"/>
          </a:xfrm>
        </p:spPr>
        <p:txBody>
          <a:bodyPr/>
          <a:lstStyle/>
          <a:p>
            <a:r>
              <a:rPr lang="en-US" dirty="0" err="1" smtClean="0"/>
              <a:t>WebJobs</a:t>
            </a:r>
            <a:r>
              <a:rPr lang="en-US" dirty="0" smtClean="0"/>
              <a:t> Can Be Implemented Many Ways</a:t>
            </a:r>
            <a:endParaRPr lang="en-US" dirty="0"/>
          </a:p>
        </p:txBody>
      </p:sp>
    </p:spTree>
    <p:extLst>
      <p:ext uri="{BB962C8B-B14F-4D97-AF65-F5344CB8AC3E}">
        <p14:creationId xmlns:p14="http://schemas.microsoft.com/office/powerpoint/2010/main" val="18545273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Continuous</a:t>
            </a:r>
          </a:p>
          <a:p>
            <a:r>
              <a:rPr lang="en-US" dirty="0" smtClean="0"/>
              <a:t>Scheduled</a:t>
            </a:r>
          </a:p>
          <a:p>
            <a:r>
              <a:rPr lang="en-US" dirty="0" smtClean="0"/>
              <a:t>On Demand</a:t>
            </a:r>
            <a:endParaRPr lang="en-US" dirty="0"/>
          </a:p>
        </p:txBody>
      </p:sp>
      <p:sp>
        <p:nvSpPr>
          <p:cNvPr id="3" name="Title 2"/>
          <p:cNvSpPr>
            <a:spLocks noGrp="1"/>
          </p:cNvSpPr>
          <p:nvPr>
            <p:ph type="title"/>
          </p:nvPr>
        </p:nvSpPr>
        <p:spPr/>
        <p:txBody>
          <a:bodyPr/>
          <a:lstStyle/>
          <a:p>
            <a:r>
              <a:rPr lang="en-US" dirty="0" err="1" smtClean="0"/>
              <a:t>WebJob</a:t>
            </a:r>
            <a:r>
              <a:rPr lang="en-US" dirty="0" smtClean="0"/>
              <a:t> Scheduling Options</a:t>
            </a:r>
            <a:endParaRPr lang="en-US" dirty="0"/>
          </a:p>
        </p:txBody>
      </p:sp>
    </p:spTree>
    <p:extLst>
      <p:ext uri="{BB962C8B-B14F-4D97-AF65-F5344CB8AC3E}">
        <p14:creationId xmlns:p14="http://schemas.microsoft.com/office/powerpoint/2010/main" val="46331914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Build in Azure?</a:t>
            </a:r>
            <a:endParaRPr lang="en-US" dirty="0"/>
          </a:p>
        </p:txBody>
      </p:sp>
    </p:spTree>
    <p:extLst>
      <p:ext uri="{BB962C8B-B14F-4D97-AF65-F5344CB8AC3E}">
        <p14:creationId xmlns:p14="http://schemas.microsoft.com/office/powerpoint/2010/main" val="308817958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acomdpsstorage.blob.core.windows.net/dpsmedia-prod/azure.microsoft.com/en-us/documentation/articles/virtual-machines-deploy-sharepoint-2010/20141106093406/azure-sharepoint-w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837" y="830262"/>
            <a:ext cx="10496550" cy="525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3653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970837" y="220662"/>
            <a:ext cx="4217988" cy="63950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437" y="144462"/>
            <a:ext cx="6356019" cy="6705600"/>
          </a:xfrm>
          <a:prstGeom prst="rect">
            <a:avLst/>
          </a:prstGeom>
        </p:spPr>
      </p:pic>
    </p:spTree>
    <p:extLst>
      <p:ext uri="{BB962C8B-B14F-4D97-AF65-F5344CB8AC3E}">
        <p14:creationId xmlns:p14="http://schemas.microsoft.com/office/powerpoint/2010/main" val="290308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1</a:t>
            </a:r>
            <a:endParaRPr lang="en-US" dirty="0"/>
          </a:p>
        </p:txBody>
      </p:sp>
      <p:sp>
        <p:nvSpPr>
          <p:cNvPr id="3" name="Text Placeholder 2"/>
          <p:cNvSpPr>
            <a:spLocks noGrp="1"/>
          </p:cNvSpPr>
          <p:nvPr>
            <p:ph type="body" sz="quarter" idx="12"/>
          </p:nvPr>
        </p:nvSpPr>
        <p:spPr/>
        <p:txBody>
          <a:bodyPr/>
          <a:lstStyle/>
          <a:p>
            <a:r>
              <a:rPr lang="en-US" dirty="0" smtClean="0"/>
              <a:t>Creating a Simple </a:t>
            </a:r>
            <a:r>
              <a:rPr lang="en-US" dirty="0" err="1" smtClean="0"/>
              <a:t>WebJob</a:t>
            </a:r>
            <a:endParaRPr lang="en-US" dirty="0"/>
          </a:p>
        </p:txBody>
      </p:sp>
    </p:spTree>
    <p:extLst>
      <p:ext uri="{BB962C8B-B14F-4D97-AF65-F5344CB8AC3E}">
        <p14:creationId xmlns:p14="http://schemas.microsoft.com/office/powerpoint/2010/main" val="29695101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15598"/>
          <a:stretch/>
        </p:blipFill>
        <p:spPr>
          <a:xfrm>
            <a:off x="0" y="0"/>
            <a:ext cx="12436475" cy="6994525"/>
          </a:xfrm>
          <a:prstGeom prst="rect">
            <a:avLst/>
          </a:prstGeom>
        </p:spPr>
      </p:pic>
      <p:sp>
        <p:nvSpPr>
          <p:cNvPr id="4" name="Title 3"/>
          <p:cNvSpPr>
            <a:spLocks noGrp="1"/>
          </p:cNvSpPr>
          <p:nvPr>
            <p:ph type="title"/>
          </p:nvPr>
        </p:nvSpPr>
        <p:spPr/>
        <p:txBody>
          <a:bodyPr/>
          <a:lstStyle/>
          <a:p>
            <a:r>
              <a:rPr lang="en-US" dirty="0" smtClean="0"/>
              <a:t>We’ll Discuss…</a:t>
            </a:r>
            <a:endParaRPr lang="en-US" dirty="0"/>
          </a:p>
        </p:txBody>
      </p:sp>
      <p:sp>
        <p:nvSpPr>
          <p:cNvPr id="6" name="TextBox 5"/>
          <p:cNvSpPr txBox="1"/>
          <p:nvPr/>
        </p:nvSpPr>
        <p:spPr>
          <a:xfrm>
            <a:off x="309790" y="2735262"/>
            <a:ext cx="5791200" cy="2819233"/>
          </a:xfrm>
          <a:prstGeom prst="rect">
            <a:avLst/>
          </a:prstGeom>
          <a:noFill/>
        </p:spPr>
        <p:txBody>
          <a:bodyPr wrap="square" lIns="182880" tIns="146304" rIns="182880" bIns="146304" rtlCol="0">
            <a:spAutoFit/>
          </a:bodyPr>
          <a:lstStyle/>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Responsive Web Design</a:t>
            </a:r>
          </a:p>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What Can </a:t>
            </a:r>
            <a:r>
              <a:rPr lang="en-US" sz="3200" dirty="0" err="1" smtClean="0">
                <a:gradFill>
                  <a:gsLst>
                    <a:gs pos="2917">
                      <a:schemeClr val="accent1"/>
                    </a:gs>
                    <a:gs pos="30000">
                      <a:schemeClr val="accent1"/>
                    </a:gs>
                  </a:gsLst>
                  <a:lin ang="5400000" scaled="0"/>
                </a:gradFill>
                <a:latin typeface="+mj-lt"/>
              </a:rPr>
              <a:t>WebJobs</a:t>
            </a:r>
            <a:r>
              <a:rPr lang="en-US" sz="3200" dirty="0" smtClean="0">
                <a:gradFill>
                  <a:gsLst>
                    <a:gs pos="2917">
                      <a:schemeClr val="accent1"/>
                    </a:gs>
                    <a:gs pos="30000">
                      <a:schemeClr val="accent1"/>
                    </a:gs>
                  </a:gsLst>
                  <a:lin ang="5400000" scaled="0"/>
                </a:gradFill>
                <a:latin typeface="+mj-lt"/>
              </a:rPr>
              <a:t> Do?</a:t>
            </a:r>
          </a:p>
          <a:p>
            <a:pPr marL="980721" lvl="1"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Comparisons | Pros | Cons</a:t>
            </a:r>
          </a:p>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Creating </a:t>
            </a:r>
            <a:r>
              <a:rPr lang="en-US" sz="3200" dirty="0" err="1" smtClean="0">
                <a:gradFill>
                  <a:gsLst>
                    <a:gs pos="2917">
                      <a:schemeClr val="accent1"/>
                    </a:gs>
                    <a:gs pos="30000">
                      <a:schemeClr val="accent1"/>
                    </a:gs>
                  </a:gsLst>
                  <a:lin ang="5400000" scaled="0"/>
                </a:gradFill>
                <a:latin typeface="+mj-lt"/>
              </a:rPr>
              <a:t>WebJobs</a:t>
            </a:r>
            <a:endParaRPr lang="en-US" sz="3200" dirty="0" smtClean="0">
              <a:gradFill>
                <a:gsLst>
                  <a:gs pos="2917">
                    <a:schemeClr val="accent1"/>
                  </a:gs>
                  <a:gs pos="30000">
                    <a:schemeClr val="accent1"/>
                  </a:gs>
                </a:gsLst>
                <a:lin ang="5400000" scaled="0"/>
              </a:gradFill>
              <a:latin typeface="+mj-lt"/>
            </a:endParaRPr>
          </a:p>
          <a:p>
            <a:pPr marL="514350" indent="-514350">
              <a:lnSpc>
                <a:spcPct val="90000"/>
              </a:lnSpc>
              <a:spcAft>
                <a:spcPts val="600"/>
              </a:spcAft>
              <a:buFont typeface="Wingdings" panose="05000000000000000000" pitchFamily="2" charset="2"/>
              <a:buChar char="q"/>
            </a:pPr>
            <a:r>
              <a:rPr lang="en-US" sz="3200" dirty="0" smtClean="0">
                <a:gradFill>
                  <a:gsLst>
                    <a:gs pos="2917">
                      <a:schemeClr val="accent1"/>
                    </a:gs>
                    <a:gs pos="30000">
                      <a:schemeClr val="accent1"/>
                    </a:gs>
                  </a:gsLst>
                  <a:lin ang="5400000" scaled="0"/>
                </a:gradFill>
                <a:latin typeface="+mj-lt"/>
              </a:rPr>
              <a:t>Managing and Monitoring</a:t>
            </a:r>
            <a:endParaRPr lang="en-US" sz="3200" dirty="0">
              <a:gradFill>
                <a:gsLst>
                  <a:gs pos="2917">
                    <a:schemeClr val="accent1"/>
                  </a:gs>
                  <a:gs pos="30000">
                    <a:schemeClr val="accent1"/>
                  </a:gs>
                </a:gsLst>
                <a:lin ang="5400000" scaled="0"/>
              </a:gradFill>
              <a:latin typeface="+mj-lt"/>
            </a:endParaRPr>
          </a:p>
        </p:txBody>
      </p:sp>
    </p:spTree>
    <p:extLst>
      <p:ext uri="{BB962C8B-B14F-4D97-AF65-F5344CB8AC3E}">
        <p14:creationId xmlns:p14="http://schemas.microsoft.com/office/powerpoint/2010/main" val="2841174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Building </a:t>
            </a:r>
            <a:r>
              <a:rPr lang="en-US" dirty="0" err="1" smtClean="0"/>
              <a:t>WebJobs</a:t>
            </a:r>
            <a:r>
              <a:rPr lang="en-US" dirty="0" smtClean="0"/>
              <a:t> in .NET with the Azure SDK 2.5</a:t>
            </a:r>
            <a:endParaRPr lang="en-US" dirty="0"/>
          </a:p>
        </p:txBody>
      </p:sp>
    </p:spTree>
    <p:extLst>
      <p:ext uri="{BB962C8B-B14F-4D97-AF65-F5344CB8AC3E}">
        <p14:creationId xmlns:p14="http://schemas.microsoft.com/office/powerpoint/2010/main" val="352267689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785378"/>
          </a:xfrm>
        </p:spPr>
        <p:txBody>
          <a:bodyPr/>
          <a:lstStyle/>
          <a:p>
            <a:pPr fontAlgn="ctr"/>
            <a:r>
              <a:rPr lang="en-US" dirty="0"/>
              <a:t>When will it run</a:t>
            </a:r>
          </a:p>
          <a:p>
            <a:pPr fontAlgn="ctr"/>
            <a:r>
              <a:rPr lang="en-US" dirty="0"/>
              <a:t>What are its inputs</a:t>
            </a:r>
          </a:p>
          <a:p>
            <a:pPr fontAlgn="ctr"/>
            <a:r>
              <a:rPr lang="en-US" dirty="0"/>
              <a:t>What are its outputs</a:t>
            </a:r>
          </a:p>
          <a:p>
            <a:pPr fontAlgn="ctr"/>
            <a:r>
              <a:rPr lang="en-US" dirty="0"/>
              <a:t>How will it </a:t>
            </a:r>
            <a:r>
              <a:rPr lang="en-US" dirty="0" smtClean="0"/>
              <a:t>scale</a:t>
            </a:r>
            <a:endParaRPr lang="en-US" dirty="0"/>
          </a:p>
        </p:txBody>
      </p:sp>
      <p:sp>
        <p:nvSpPr>
          <p:cNvPr id="3" name="Title 2"/>
          <p:cNvSpPr>
            <a:spLocks noGrp="1"/>
          </p:cNvSpPr>
          <p:nvPr>
            <p:ph type="title"/>
          </p:nvPr>
        </p:nvSpPr>
        <p:spPr/>
        <p:txBody>
          <a:bodyPr/>
          <a:lstStyle/>
          <a:p>
            <a:r>
              <a:rPr lang="en-US" dirty="0" smtClean="0"/>
              <a:t>Designing the Job</a:t>
            </a:r>
            <a:endParaRPr lang="en-US" dirty="0"/>
          </a:p>
        </p:txBody>
      </p:sp>
    </p:spTree>
    <p:extLst>
      <p:ext uri="{BB962C8B-B14F-4D97-AF65-F5344CB8AC3E}">
        <p14:creationId xmlns:p14="http://schemas.microsoft.com/office/powerpoint/2010/main" val="187976623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237536"/>
          </a:xfrm>
        </p:spPr>
        <p:txBody>
          <a:bodyPr/>
          <a:lstStyle/>
          <a:p>
            <a:pPr fontAlgn="ctr"/>
            <a:r>
              <a:rPr lang="en-US" dirty="0" smtClean="0"/>
              <a:t>The </a:t>
            </a:r>
            <a:r>
              <a:rPr lang="en-US" dirty="0" err="1"/>
              <a:t>JobHost</a:t>
            </a:r>
            <a:endParaRPr lang="en-US" dirty="0"/>
          </a:p>
          <a:p>
            <a:pPr fontAlgn="ctr"/>
            <a:r>
              <a:rPr lang="en-US" dirty="0"/>
              <a:t>Invoking Event handlers</a:t>
            </a:r>
          </a:p>
          <a:p>
            <a:pPr lvl="1" fontAlgn="ctr"/>
            <a:r>
              <a:rPr lang="en-US" dirty="0"/>
              <a:t>Using parameter attributes to invoke handlers</a:t>
            </a:r>
          </a:p>
          <a:p>
            <a:pPr lvl="1" fontAlgn="ctr"/>
            <a:r>
              <a:rPr lang="en-US" dirty="0"/>
              <a:t>Using parameter attributes to identify resources</a:t>
            </a:r>
          </a:p>
        </p:txBody>
      </p:sp>
      <p:sp>
        <p:nvSpPr>
          <p:cNvPr id="3" name="Title 2"/>
          <p:cNvSpPr>
            <a:spLocks noGrp="1"/>
          </p:cNvSpPr>
          <p:nvPr>
            <p:ph type="title"/>
          </p:nvPr>
        </p:nvSpPr>
        <p:spPr/>
        <p:txBody>
          <a:bodyPr/>
          <a:lstStyle/>
          <a:p>
            <a:r>
              <a:rPr lang="en-US" dirty="0" smtClean="0"/>
              <a:t>Programming with the SDK</a:t>
            </a:r>
            <a:endParaRPr lang="en-US" dirty="0"/>
          </a:p>
        </p:txBody>
      </p:sp>
    </p:spTree>
    <p:extLst>
      <p:ext uri="{BB962C8B-B14F-4D97-AF65-F5344CB8AC3E}">
        <p14:creationId xmlns:p14="http://schemas.microsoft.com/office/powerpoint/2010/main" val="10901417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2</a:t>
            </a:r>
            <a:endParaRPr lang="en-US" dirty="0"/>
          </a:p>
        </p:txBody>
      </p:sp>
      <p:sp>
        <p:nvSpPr>
          <p:cNvPr id="3" name="Text Placeholder 2"/>
          <p:cNvSpPr>
            <a:spLocks noGrp="1"/>
          </p:cNvSpPr>
          <p:nvPr>
            <p:ph type="body" sz="quarter" idx="12"/>
          </p:nvPr>
        </p:nvSpPr>
        <p:spPr/>
        <p:txBody>
          <a:bodyPr/>
          <a:lstStyle/>
          <a:p>
            <a:r>
              <a:rPr lang="en-US" dirty="0" smtClean="0"/>
              <a:t>Writing a </a:t>
            </a:r>
            <a:r>
              <a:rPr lang="en-US" dirty="0" err="1" smtClean="0"/>
              <a:t>WebJob</a:t>
            </a:r>
            <a:r>
              <a:rPr lang="en-US" dirty="0" smtClean="0"/>
              <a:t> with the SDK</a:t>
            </a:r>
            <a:endParaRPr lang="en-US" dirty="0"/>
          </a:p>
        </p:txBody>
      </p:sp>
    </p:spTree>
    <p:extLst>
      <p:ext uri="{BB962C8B-B14F-4D97-AF65-F5344CB8AC3E}">
        <p14:creationId xmlns:p14="http://schemas.microsoft.com/office/powerpoint/2010/main" val="10469213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 &amp; A</a:t>
            </a:r>
            <a:endParaRPr lang="en-US" dirty="0"/>
          </a:p>
        </p:txBody>
      </p:sp>
    </p:spTree>
    <p:extLst>
      <p:ext uri="{BB962C8B-B14F-4D97-AF65-F5344CB8AC3E}">
        <p14:creationId xmlns:p14="http://schemas.microsoft.com/office/powerpoint/2010/main" val="397248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spcBef>
                <a:spcPts val="0"/>
              </a:spcBef>
              <a:buClr>
                <a:srgbClr val="505050"/>
              </a:buClr>
              <a:buSzPct val="90000"/>
            </a:pPr>
            <a:r>
              <a:rPr lang="en-US" dirty="0" smtClean="0"/>
              <a:t>February .NET SIG</a:t>
            </a:r>
            <a:br>
              <a:rPr lang="en-US" dirty="0" smtClean="0"/>
            </a:br>
            <a:r>
              <a:rPr lang="en-US" sz="3200" dirty="0" smtClean="0">
                <a:solidFill>
                  <a:srgbClr val="FFC000"/>
                </a:solidFill>
              </a:rPr>
              <a:t>2/10/2015</a:t>
            </a:r>
            <a:r>
              <a:rPr lang="en-US" sz="3200" dirty="0" smtClean="0"/>
              <a:t/>
            </a:r>
            <a:br>
              <a:rPr lang="en-US" sz="3200" dirty="0" smtClean="0"/>
            </a:br>
            <a:r>
              <a:rPr lang="en-US" sz="2400" spc="0" dirty="0" smtClean="0">
                <a:ln>
                  <a:noFill/>
                </a:ln>
                <a:gradFill>
                  <a:gsLst>
                    <a:gs pos="1250">
                      <a:srgbClr val="FFFFFF"/>
                    </a:gs>
                    <a:gs pos="99000">
                      <a:srgbClr val="FFFFFF"/>
                    </a:gs>
                  </a:gsLst>
                  <a:lin ang="5400000" scaled="0"/>
                </a:gradFill>
                <a:cs typeface="+mn-cs"/>
              </a:rPr>
              <a:t>Anthony Clayton</a:t>
            </a:r>
            <a:r>
              <a:rPr lang="en-US" sz="2400" spc="0" dirty="0">
                <a:ln>
                  <a:noFill/>
                </a:ln>
                <a:gradFill>
                  <a:gsLst>
                    <a:gs pos="1250">
                      <a:srgbClr val="FFFFFF"/>
                    </a:gs>
                    <a:gs pos="99000">
                      <a:srgbClr val="FFFFFF"/>
                    </a:gs>
                  </a:gsLst>
                  <a:lin ang="5400000" scaled="0"/>
                </a:gradFill>
                <a:cs typeface="+mn-cs"/>
              </a:rPr>
              <a:t/>
            </a:r>
            <a:br>
              <a:rPr lang="en-US" sz="2400" spc="0" dirty="0">
                <a:ln>
                  <a:noFill/>
                </a:ln>
                <a:gradFill>
                  <a:gsLst>
                    <a:gs pos="1250">
                      <a:srgbClr val="FFFFFF"/>
                    </a:gs>
                    <a:gs pos="99000">
                      <a:srgbClr val="FFFFFF"/>
                    </a:gs>
                  </a:gsLst>
                  <a:lin ang="5400000" scaled="0"/>
                </a:gradFill>
                <a:cs typeface="+mn-cs"/>
              </a:rPr>
            </a:br>
            <a:r>
              <a:rPr lang="en-US" sz="1200" spc="0" dirty="0">
                <a:ln>
                  <a:noFill/>
                </a:ln>
                <a:gradFill>
                  <a:gsLst>
                    <a:gs pos="1250">
                      <a:srgbClr val="FFFFFF"/>
                    </a:gs>
                    <a:gs pos="99000">
                      <a:srgbClr val="FFFFFF"/>
                    </a:gs>
                  </a:gsLst>
                  <a:lin ang="5400000" scaled="0"/>
                </a:gradFill>
                <a:cs typeface="+mn-cs"/>
              </a:rPr>
              <a:t> .NET Senior Architect – Bennett Adelson</a:t>
            </a:r>
            <a:br>
              <a:rPr lang="en-US" sz="1200" spc="0" dirty="0">
                <a:ln>
                  <a:noFill/>
                </a:ln>
                <a:gradFill>
                  <a:gsLst>
                    <a:gs pos="1250">
                      <a:srgbClr val="FFFFFF"/>
                    </a:gs>
                    <a:gs pos="99000">
                      <a:srgbClr val="FFFFFF"/>
                    </a:gs>
                  </a:gsLst>
                  <a:lin ang="5400000" scaled="0"/>
                </a:gradFill>
                <a:cs typeface="+mn-cs"/>
              </a:rPr>
            </a:br>
            <a:r>
              <a:rPr lang="en-US" sz="3200" dirty="0" smtClean="0"/>
              <a:t/>
            </a:r>
            <a:br>
              <a:rPr lang="en-US" sz="3200" dirty="0" smtClean="0"/>
            </a:br>
            <a:endParaRPr lang="en-US" sz="3200" dirty="0"/>
          </a:p>
        </p:txBody>
      </p:sp>
      <p:sp>
        <p:nvSpPr>
          <p:cNvPr id="3" name="Text Placeholder 2"/>
          <p:cNvSpPr>
            <a:spLocks noGrp="1"/>
          </p:cNvSpPr>
          <p:nvPr>
            <p:ph type="body" sz="quarter" idx="14"/>
          </p:nvPr>
        </p:nvSpPr>
        <p:spPr/>
        <p:txBody>
          <a:bodyPr/>
          <a:lstStyle/>
          <a:p>
            <a:r>
              <a:rPr lang="en-US" spc="-100" dirty="0">
                <a:ln w="3175">
                  <a:noFill/>
                </a:ln>
                <a:solidFill>
                  <a:srgbClr val="FFC000"/>
                </a:solidFill>
                <a:cs typeface="Segoe UI" pitchFamily="34" charset="0"/>
              </a:rPr>
              <a:t>Responsive Web Design Pt 2: Pushing Data to Clients with </a:t>
            </a:r>
            <a:r>
              <a:rPr lang="en-US" spc="-100" dirty="0" err="1">
                <a:ln w="3175">
                  <a:noFill/>
                </a:ln>
                <a:solidFill>
                  <a:srgbClr val="FFC000"/>
                </a:solidFill>
                <a:cs typeface="Segoe UI" pitchFamily="34" charset="0"/>
              </a:rPr>
              <a:t>SignalR</a:t>
            </a:r>
            <a:endParaRPr lang="en-US" spc="-100" dirty="0">
              <a:ln w="3175">
                <a:noFill/>
              </a:ln>
              <a:solidFill>
                <a:srgbClr val="FFC000"/>
              </a:solidFill>
              <a:cs typeface="Segoe UI" pitchFamily="34" charset="0"/>
            </a:endParaRPr>
          </a:p>
          <a:p>
            <a:endParaRPr lang="en-US" dirty="0"/>
          </a:p>
        </p:txBody>
      </p:sp>
    </p:spTree>
    <p:extLst>
      <p:ext uri="{BB962C8B-B14F-4D97-AF65-F5344CB8AC3E}">
        <p14:creationId xmlns:p14="http://schemas.microsoft.com/office/powerpoint/2010/main" val="330022163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you?</a:t>
            </a:r>
            <a:endParaRPr lang="en-US" dirty="0"/>
          </a:p>
        </p:txBody>
      </p:sp>
    </p:spTree>
    <p:extLst>
      <p:ext uri="{BB962C8B-B14F-4D97-AF65-F5344CB8AC3E}">
        <p14:creationId xmlns:p14="http://schemas.microsoft.com/office/powerpoint/2010/main" val="79347441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527667"/>
          </a:xfrm>
        </p:spPr>
        <p:txBody>
          <a:bodyPr/>
          <a:lstStyle/>
          <a:p>
            <a:r>
              <a:rPr lang="en-US" dirty="0" smtClean="0"/>
              <a:t>You’re already a </a:t>
            </a:r>
            <a:r>
              <a:rPr lang="en-US" dirty="0" smtClean="0">
                <a:solidFill>
                  <a:srgbClr val="FFC000"/>
                </a:solidFill>
              </a:rPr>
              <a:t>Web Site Dev</a:t>
            </a:r>
            <a:br>
              <a:rPr lang="en-US" dirty="0" smtClean="0">
                <a:solidFill>
                  <a:srgbClr val="FFC000"/>
                </a:solidFill>
              </a:rPr>
            </a:br>
            <a:endParaRPr lang="en-US" dirty="0" smtClean="0">
              <a:solidFill>
                <a:srgbClr val="FFC000"/>
              </a:solidFill>
            </a:endParaRPr>
          </a:p>
          <a:p>
            <a:r>
              <a:rPr lang="en-US" dirty="0" smtClean="0"/>
              <a:t>You’re in some </a:t>
            </a:r>
            <a:r>
              <a:rPr lang="en-US" dirty="0"/>
              <a:t>way interested in </a:t>
            </a:r>
            <a:r>
              <a:rPr lang="en-US" dirty="0">
                <a:solidFill>
                  <a:srgbClr val="FFC000"/>
                </a:solidFill>
              </a:rPr>
              <a:t>making your web sites </a:t>
            </a:r>
            <a:r>
              <a:rPr lang="en-US" dirty="0" smtClean="0">
                <a:solidFill>
                  <a:srgbClr val="FFC000"/>
                </a:solidFill>
              </a:rPr>
              <a:t>more </a:t>
            </a:r>
            <a:r>
              <a:rPr lang="en-US" dirty="0">
                <a:solidFill>
                  <a:srgbClr val="FFC000"/>
                </a:solidFill>
              </a:rPr>
              <a:t>responsive</a:t>
            </a:r>
            <a:r>
              <a:rPr lang="en-US" dirty="0" smtClean="0"/>
              <a:t/>
            </a:r>
            <a:br>
              <a:rPr lang="en-US" dirty="0" smtClean="0"/>
            </a:br>
            <a:endParaRPr lang="en-US" dirty="0" smtClean="0"/>
          </a:p>
          <a:p>
            <a:r>
              <a:rPr lang="en-US" dirty="0" smtClean="0"/>
              <a:t>If you’re not already hosting sites in Windows Azure, </a:t>
            </a:r>
            <a:r>
              <a:rPr lang="en-US" dirty="0" smtClean="0">
                <a:solidFill>
                  <a:srgbClr val="FFC000"/>
                </a:solidFill>
              </a:rPr>
              <a:t>what’s the value proposition?</a:t>
            </a:r>
          </a:p>
          <a:p>
            <a:pPr lvl="1"/>
            <a:r>
              <a:rPr lang="en-US" dirty="0" smtClean="0"/>
              <a:t>Ubiquitous &amp; ready-to-go ecosystem</a:t>
            </a:r>
          </a:p>
          <a:p>
            <a:pPr lvl="1"/>
            <a:r>
              <a:rPr lang="en-US" dirty="0" smtClean="0"/>
              <a:t>Pre-made plumbing (security, data, </a:t>
            </a:r>
            <a:r>
              <a:rPr lang="en-US" dirty="0" err="1" smtClean="0"/>
              <a:t>etc</a:t>
            </a:r>
            <a:r>
              <a:rPr lang="en-US" dirty="0" smtClean="0"/>
              <a:t>)</a:t>
            </a:r>
          </a:p>
          <a:p>
            <a:pPr lvl="1"/>
            <a:r>
              <a:rPr lang="en-US" dirty="0" smtClean="0"/>
              <a:t>Pay as you go, use what you need</a:t>
            </a:r>
            <a:endParaRPr lang="en-US" dirty="0"/>
          </a:p>
        </p:txBody>
      </p:sp>
      <p:sp>
        <p:nvSpPr>
          <p:cNvPr id="2" name="Title 1"/>
          <p:cNvSpPr>
            <a:spLocks noGrp="1"/>
          </p:cNvSpPr>
          <p:nvPr>
            <p:ph type="title"/>
          </p:nvPr>
        </p:nvSpPr>
        <p:spPr/>
        <p:txBody>
          <a:bodyPr/>
          <a:lstStyle/>
          <a:p>
            <a:r>
              <a:rPr lang="en-US" dirty="0" smtClean="0"/>
              <a:t>Assumptions</a:t>
            </a:r>
            <a:endParaRPr lang="en-US" dirty="0"/>
          </a:p>
        </p:txBody>
      </p:sp>
    </p:spTree>
    <p:extLst>
      <p:ext uri="{BB962C8B-B14F-4D97-AF65-F5344CB8AC3E}">
        <p14:creationId xmlns:p14="http://schemas.microsoft.com/office/powerpoint/2010/main" val="267681322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Responsive Web Design</a:t>
            </a:r>
            <a:endParaRPr lang="en-US" dirty="0"/>
          </a:p>
        </p:txBody>
      </p:sp>
    </p:spTree>
    <p:extLst>
      <p:ext uri="{BB962C8B-B14F-4D97-AF65-F5344CB8AC3E}">
        <p14:creationId xmlns:p14="http://schemas.microsoft.com/office/powerpoint/2010/main" val="174804008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Responsive Web Design</a:t>
            </a:r>
            <a:endParaRPr lang="en-US" dirty="0"/>
          </a:p>
        </p:txBody>
      </p:sp>
    </p:spTree>
    <p:extLst>
      <p:ext uri="{BB962C8B-B14F-4D97-AF65-F5344CB8AC3E}">
        <p14:creationId xmlns:p14="http://schemas.microsoft.com/office/powerpoint/2010/main" val="152333932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r>
              <a:rPr lang="en-US" dirty="0" smtClean="0"/>
              <a:t>Always displays its core content</a:t>
            </a:r>
          </a:p>
          <a:p>
            <a:r>
              <a:rPr lang="en-US" dirty="0" smtClean="0"/>
              <a:t>Loads additional content in the background</a:t>
            </a:r>
          </a:p>
          <a:p>
            <a:r>
              <a:rPr lang="en-US" dirty="0" smtClean="0"/>
              <a:t>Reacts </a:t>
            </a:r>
            <a:r>
              <a:rPr lang="en-US" dirty="0"/>
              <a:t>quickly to user </a:t>
            </a:r>
            <a:r>
              <a:rPr lang="en-US" dirty="0" smtClean="0"/>
              <a:t>input</a:t>
            </a:r>
            <a:endParaRPr lang="en-US" dirty="0"/>
          </a:p>
          <a:p>
            <a:r>
              <a:rPr lang="en-US" dirty="0" smtClean="0"/>
              <a:t>Doesn’t slow down for unseen reasons</a:t>
            </a:r>
          </a:p>
          <a:p>
            <a:r>
              <a:rPr lang="en-US" dirty="0" smtClean="0"/>
              <a:t>Scales to serve any number of users</a:t>
            </a:r>
            <a:endParaRPr lang="en-US" dirty="0"/>
          </a:p>
        </p:txBody>
      </p:sp>
      <p:sp>
        <p:nvSpPr>
          <p:cNvPr id="3" name="Title 2"/>
          <p:cNvSpPr>
            <a:spLocks noGrp="1"/>
          </p:cNvSpPr>
          <p:nvPr>
            <p:ph type="title"/>
          </p:nvPr>
        </p:nvSpPr>
        <p:spPr/>
        <p:txBody>
          <a:bodyPr/>
          <a:lstStyle/>
          <a:p>
            <a:r>
              <a:rPr lang="en-US" dirty="0" smtClean="0"/>
              <a:t>A Responsive Web Site …</a:t>
            </a:r>
            <a:endParaRPr lang="en-US" dirty="0"/>
          </a:p>
        </p:txBody>
      </p:sp>
    </p:spTree>
    <p:extLst>
      <p:ext uri="{BB962C8B-B14F-4D97-AF65-F5344CB8AC3E}">
        <p14:creationId xmlns:p14="http://schemas.microsoft.com/office/powerpoint/2010/main" val="11491641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41946" y="2354262"/>
            <a:ext cx="11887200" cy="2092881"/>
          </a:xfrm>
        </p:spPr>
        <p:txBody>
          <a:bodyPr/>
          <a:lstStyle/>
          <a:p>
            <a:r>
              <a:rPr lang="en-US" dirty="0" smtClean="0"/>
              <a:t>Offload time-consuming tasks</a:t>
            </a:r>
          </a:p>
          <a:p>
            <a:r>
              <a:rPr lang="en-US" dirty="0" smtClean="0"/>
              <a:t>Perform tasks asynchronously</a:t>
            </a:r>
          </a:p>
          <a:p>
            <a:r>
              <a:rPr lang="en-US" dirty="0" smtClean="0"/>
              <a:t>Separate user interactions from backend interactions</a:t>
            </a:r>
          </a:p>
        </p:txBody>
      </p:sp>
      <p:sp>
        <p:nvSpPr>
          <p:cNvPr id="3" name="Title 2"/>
          <p:cNvSpPr>
            <a:spLocks noGrp="1"/>
          </p:cNvSpPr>
          <p:nvPr>
            <p:ph type="title"/>
          </p:nvPr>
        </p:nvSpPr>
        <p:spPr>
          <a:xfrm>
            <a:off x="274639" y="295274"/>
            <a:ext cx="11889564" cy="1677988"/>
          </a:xfrm>
        </p:spPr>
        <p:txBody>
          <a:bodyPr/>
          <a:lstStyle/>
          <a:p>
            <a:r>
              <a:rPr lang="en-US" dirty="0" smtClean="0"/>
              <a:t>Background Processing Promotes Responsive Web Design</a:t>
            </a:r>
            <a:endParaRPr lang="en-US" dirty="0"/>
          </a:p>
        </p:txBody>
      </p:sp>
    </p:spTree>
    <p:extLst>
      <p:ext uri="{BB962C8B-B14F-4D97-AF65-F5344CB8AC3E}">
        <p14:creationId xmlns:p14="http://schemas.microsoft.com/office/powerpoint/2010/main" val="183665096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Can </a:t>
            </a:r>
            <a:r>
              <a:rPr lang="en-US" dirty="0" err="1" smtClean="0"/>
              <a:t>WebJobs</a:t>
            </a:r>
            <a:r>
              <a:rPr lang="en-US" dirty="0" smtClean="0"/>
              <a:t> Do?</a:t>
            </a:r>
            <a:endParaRPr lang="en-US" dirty="0"/>
          </a:p>
        </p:txBody>
      </p:sp>
      <p:pic>
        <p:nvPicPr>
          <p:cNvPr id="5" name="Picture 4"/>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970837" y="220662"/>
            <a:ext cx="4217988" cy="639501"/>
          </a:xfrm>
          <a:prstGeom prst="rect">
            <a:avLst/>
          </a:prstGeom>
        </p:spPr>
      </p:pic>
    </p:spTree>
    <p:extLst>
      <p:ext uri="{BB962C8B-B14F-4D97-AF65-F5344CB8AC3E}">
        <p14:creationId xmlns:p14="http://schemas.microsoft.com/office/powerpoint/2010/main" val="409242366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S Brand White 16-9_Dec-2013">
  <a:themeElements>
    <a:clrScheme name="Custom 57">
      <a:dk1>
        <a:srgbClr val="505050"/>
      </a:dk1>
      <a:lt1>
        <a:srgbClr val="FFFFFF"/>
      </a:lt1>
      <a:dk2>
        <a:srgbClr val="002050"/>
      </a:dk2>
      <a:lt2>
        <a:srgbClr val="0072C6"/>
      </a:lt2>
      <a:accent1>
        <a:srgbClr val="0072C6"/>
      </a:accent1>
      <a:accent2>
        <a:srgbClr val="00BCF2"/>
      </a:accent2>
      <a:accent3>
        <a:srgbClr val="008A00"/>
      </a:accent3>
      <a:accent4>
        <a:srgbClr val="7FBA00"/>
      </a:accent4>
      <a:accent5>
        <a:srgbClr val="68217A"/>
      </a:accent5>
      <a:accent6>
        <a:srgbClr val="DC3C00"/>
      </a:accent6>
      <a:hlink>
        <a:srgbClr val="00BCF2"/>
      </a:hlink>
      <a:folHlink>
        <a:srgbClr val="82CAFE"/>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Dec2013_PRELIM.potx" id="{3C825910-E241-4A9F-A328-6AC2DE27D4BB}" vid="{D9F5F194-A5AE-4351-8DA4-8121ACE344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7DE38ACB79A340AA35C80A9E7544B6" ma:contentTypeVersion="0" ma:contentTypeDescription="Create a new document." ma:contentTypeScope="" ma:versionID="cdc952dc78931c38ab2f885cd39a8281">
  <xsd:schema xmlns:xsd="http://www.w3.org/2001/XMLSchema" xmlns:xs="http://www.w3.org/2001/XMLSchema" xmlns:p="http://schemas.microsoft.com/office/2006/metadata/properties" targetNamespace="http://schemas.microsoft.com/office/2006/metadata/properties" ma:root="true" ma:fieldsID="cfd63b10d9c63b4b7cfacfae21f355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7679DF7-F871-419E-AD30-637BD258E6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MSVID_TT_BRAND_16-9_WHITE_Dec2013_PRELIM</Template>
  <TotalTime>3768</TotalTime>
  <Words>817</Words>
  <Application>Microsoft Office PowerPoint</Application>
  <PresentationFormat>Custom</PresentationFormat>
  <Paragraphs>108</Paragraphs>
  <Slides>25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Segoe UI</vt:lpstr>
      <vt:lpstr>Segoe UI Light</vt:lpstr>
      <vt:lpstr>Wingdings</vt:lpstr>
      <vt:lpstr>MS Brand White 16-9_Dec-2013</vt:lpstr>
      <vt:lpstr>Windows Azure WebJobs: Amp-Up Your Web Site</vt:lpstr>
      <vt:lpstr>We’ll Discuss…</vt:lpstr>
      <vt:lpstr>Who are you?</vt:lpstr>
      <vt:lpstr>Assumptions</vt:lpstr>
      <vt:lpstr>Responsive Web Design</vt:lpstr>
      <vt:lpstr>Responsive Web Design</vt:lpstr>
      <vt:lpstr>A Responsive Web Site …</vt:lpstr>
      <vt:lpstr>Background Processing Promotes Responsive Web Design</vt:lpstr>
      <vt:lpstr>What Can WebJobs Do?</vt:lpstr>
      <vt:lpstr>History</vt:lpstr>
      <vt:lpstr>WebJobs Run in Azure Web Sites</vt:lpstr>
      <vt:lpstr>Azure WebJobs vs Azure Worker Roles </vt:lpstr>
      <vt:lpstr>WebJob Uses</vt:lpstr>
      <vt:lpstr>WebJobs Can Be Implemented Many Ways</vt:lpstr>
      <vt:lpstr>WebJob Scheduling Options</vt:lpstr>
      <vt:lpstr>Why Build in Azure?</vt:lpstr>
      <vt:lpstr>PowerPoint Presentation</vt:lpstr>
      <vt:lpstr>PowerPoint Presentation</vt:lpstr>
      <vt:lpstr>DEMO 1</vt:lpstr>
      <vt:lpstr>Building WebJobs in .NET with the Azure SDK 2.5</vt:lpstr>
      <vt:lpstr>Designing the Job</vt:lpstr>
      <vt:lpstr>Programming with the SDK</vt:lpstr>
      <vt:lpstr>DEMO 2</vt:lpstr>
      <vt:lpstr>Q &amp; A</vt:lpstr>
      <vt:lpstr>February .NET SIG 2/10/2015 Anthony Clayton  .NET Senior Architect – Bennett Adelson  </vt:lpstr>
    </vt:vector>
  </TitlesOfParts>
  <Manager>&lt;Speech writer name goes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goes here&gt;</dc:subject>
  <dc:creator>Ashley Curtin</dc:creator>
  <cp:keywords/>
  <dc:description>Template: _x000d_
Formatting: _x000d_
Audience Type:</dc:description>
  <cp:lastModifiedBy>Richard T. Broida</cp:lastModifiedBy>
  <cp:revision>96</cp:revision>
  <dcterms:created xsi:type="dcterms:W3CDTF">2014-01-30T21:57:55Z</dcterms:created>
  <dcterms:modified xsi:type="dcterms:W3CDTF">2015-01-13T21:26:58Z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0x010100C97DE38ACB79A340AA35C80A9E7544B6</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y fmtid="{D5CDD505-2E9C-101B-9397-08002B2CF9AE}" pid="10" name="DocVizMetadataToken">
    <vt:lpwstr>600x719x1</vt:lpwstr>
  </property>
  <property fmtid="{D5CDD505-2E9C-101B-9397-08002B2CF9AE}" pid="11" name="IsMyDocuments">
    <vt:bool>true</vt:bool>
  </property>
</Properties>
</file>